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2" r:id="rId4"/>
    <p:sldId id="281" r:id="rId5"/>
    <p:sldId id="570" r:id="rId6"/>
    <p:sldId id="287" r:id="rId7"/>
    <p:sldId id="283" r:id="rId8"/>
    <p:sldId id="284" r:id="rId9"/>
    <p:sldId id="285" r:id="rId10"/>
    <p:sldId id="286" r:id="rId11"/>
    <p:sldId id="275" r:id="rId12"/>
    <p:sldId id="278" r:id="rId13"/>
    <p:sldId id="276" r:id="rId14"/>
    <p:sldId id="277" r:id="rId15"/>
    <p:sldId id="279" r:id="rId16"/>
    <p:sldId id="280" r:id="rId17"/>
    <p:sldId id="289" r:id="rId18"/>
    <p:sldId id="292" r:id="rId19"/>
    <p:sldId id="290" r:id="rId20"/>
    <p:sldId id="293" r:id="rId21"/>
    <p:sldId id="294" r:id="rId22"/>
    <p:sldId id="567" r:id="rId23"/>
    <p:sldId id="291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568" r:id="rId34"/>
    <p:sldId id="304" r:id="rId35"/>
    <p:sldId id="569" r:id="rId36"/>
    <p:sldId id="305" r:id="rId37"/>
    <p:sldId id="306" r:id="rId38"/>
    <p:sldId id="574" r:id="rId39"/>
    <p:sldId id="307" r:id="rId40"/>
    <p:sldId id="308" r:id="rId41"/>
    <p:sldId id="309" r:id="rId42"/>
    <p:sldId id="310" r:id="rId43"/>
    <p:sldId id="311" r:id="rId44"/>
    <p:sldId id="406" r:id="rId45"/>
    <p:sldId id="312" r:id="rId46"/>
    <p:sldId id="313" r:id="rId47"/>
    <p:sldId id="314" r:id="rId48"/>
    <p:sldId id="315" r:id="rId49"/>
    <p:sldId id="340" r:id="rId50"/>
    <p:sldId id="316" r:id="rId51"/>
    <p:sldId id="317" r:id="rId52"/>
    <p:sldId id="571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8" r:id="rId62"/>
    <p:sldId id="326" r:id="rId63"/>
    <p:sldId id="327" r:id="rId64"/>
    <p:sldId id="329" r:id="rId65"/>
    <p:sldId id="330" r:id="rId66"/>
    <p:sldId id="331" r:id="rId67"/>
    <p:sldId id="336" r:id="rId68"/>
    <p:sldId id="333" r:id="rId69"/>
    <p:sldId id="334" r:id="rId70"/>
    <p:sldId id="335" r:id="rId71"/>
    <p:sldId id="332" r:id="rId72"/>
    <p:sldId id="337" r:id="rId73"/>
    <p:sldId id="338" r:id="rId74"/>
    <p:sldId id="339" r:id="rId75"/>
    <p:sldId id="573" r:id="rId76"/>
    <p:sldId id="341" r:id="rId77"/>
    <p:sldId id="572" r:id="rId78"/>
    <p:sldId id="343" r:id="rId79"/>
    <p:sldId id="578" r:id="rId80"/>
    <p:sldId id="342" r:id="rId81"/>
    <p:sldId id="344" r:id="rId82"/>
    <p:sldId id="466" r:id="rId83"/>
    <p:sldId id="467" r:id="rId84"/>
    <p:sldId id="345" r:id="rId85"/>
    <p:sldId id="575" r:id="rId86"/>
    <p:sldId id="346" r:id="rId87"/>
    <p:sldId id="350" r:id="rId88"/>
    <p:sldId id="265" r:id="rId89"/>
    <p:sldId id="266" r:id="rId90"/>
    <p:sldId id="267" r:id="rId91"/>
    <p:sldId id="348" r:id="rId92"/>
    <p:sldId id="349" r:id="rId93"/>
    <p:sldId id="351" r:id="rId94"/>
    <p:sldId id="352" r:id="rId95"/>
    <p:sldId id="353" r:id="rId96"/>
    <p:sldId id="354" r:id="rId97"/>
    <p:sldId id="355" r:id="rId98"/>
    <p:sldId id="356" r:id="rId99"/>
    <p:sldId id="357" r:id="rId100"/>
    <p:sldId id="358" r:id="rId101"/>
    <p:sldId id="359" r:id="rId102"/>
    <p:sldId id="362" r:id="rId103"/>
    <p:sldId id="364" r:id="rId104"/>
    <p:sldId id="363" r:id="rId105"/>
    <p:sldId id="361" r:id="rId106"/>
    <p:sldId id="360" r:id="rId107"/>
    <p:sldId id="365" r:id="rId108"/>
    <p:sldId id="366" r:id="rId109"/>
    <p:sldId id="367" r:id="rId110"/>
    <p:sldId id="368" r:id="rId111"/>
    <p:sldId id="369" r:id="rId112"/>
    <p:sldId id="370" r:id="rId113"/>
    <p:sldId id="371" r:id="rId114"/>
    <p:sldId id="372" r:id="rId115"/>
    <p:sldId id="373" r:id="rId116"/>
    <p:sldId id="374" r:id="rId117"/>
    <p:sldId id="577" r:id="rId118"/>
    <p:sldId id="375" r:id="rId119"/>
    <p:sldId id="376" r:id="rId120"/>
    <p:sldId id="583" r:id="rId121"/>
    <p:sldId id="377" r:id="rId122"/>
    <p:sldId id="379" r:id="rId123"/>
    <p:sldId id="381" r:id="rId124"/>
    <p:sldId id="380" r:id="rId125"/>
    <p:sldId id="382" r:id="rId126"/>
    <p:sldId id="394" r:id="rId127"/>
    <p:sldId id="395" r:id="rId128"/>
    <p:sldId id="383" r:id="rId129"/>
    <p:sldId id="384" r:id="rId130"/>
    <p:sldId id="385" r:id="rId131"/>
    <p:sldId id="386" r:id="rId132"/>
    <p:sldId id="387" r:id="rId133"/>
    <p:sldId id="388" r:id="rId134"/>
    <p:sldId id="390" r:id="rId135"/>
    <p:sldId id="389" r:id="rId136"/>
    <p:sldId id="491" r:id="rId137"/>
    <p:sldId id="580" r:id="rId138"/>
    <p:sldId id="391" r:id="rId139"/>
    <p:sldId id="392" r:id="rId140"/>
    <p:sldId id="393" r:id="rId141"/>
    <p:sldId id="397" r:id="rId142"/>
    <p:sldId id="398" r:id="rId143"/>
    <p:sldId id="400" r:id="rId144"/>
    <p:sldId id="399" r:id="rId145"/>
    <p:sldId id="401" r:id="rId146"/>
    <p:sldId id="402" r:id="rId147"/>
    <p:sldId id="579" r:id="rId148"/>
    <p:sldId id="581" r:id="rId149"/>
    <p:sldId id="582" r:id="rId150"/>
    <p:sldId id="584" r:id="rId151"/>
    <p:sldId id="403" r:id="rId152"/>
    <p:sldId id="587" r:id="rId153"/>
    <p:sldId id="405" r:id="rId154"/>
    <p:sldId id="404" r:id="rId155"/>
    <p:sldId id="413" r:id="rId156"/>
    <p:sldId id="414" r:id="rId157"/>
    <p:sldId id="585" r:id="rId158"/>
    <p:sldId id="408" r:id="rId159"/>
    <p:sldId id="409" r:id="rId160"/>
    <p:sldId id="410" r:id="rId161"/>
    <p:sldId id="411" r:id="rId162"/>
    <p:sldId id="412" r:id="rId163"/>
    <p:sldId id="415" r:id="rId164"/>
    <p:sldId id="416" r:id="rId165"/>
    <p:sldId id="417" r:id="rId166"/>
    <p:sldId id="418" r:id="rId167"/>
    <p:sldId id="419" r:id="rId168"/>
    <p:sldId id="430" r:id="rId169"/>
    <p:sldId id="421" r:id="rId170"/>
    <p:sldId id="422" r:id="rId171"/>
    <p:sldId id="423" r:id="rId172"/>
    <p:sldId id="424" r:id="rId173"/>
    <p:sldId id="425" r:id="rId174"/>
    <p:sldId id="427" r:id="rId175"/>
    <p:sldId id="426" r:id="rId176"/>
    <p:sldId id="438" r:id="rId177"/>
    <p:sldId id="428" r:id="rId178"/>
    <p:sldId id="434" r:id="rId179"/>
    <p:sldId id="429" r:id="rId180"/>
    <p:sldId id="439" r:id="rId181"/>
    <p:sldId id="420" r:id="rId182"/>
    <p:sldId id="431" r:id="rId183"/>
    <p:sldId id="432" r:id="rId184"/>
    <p:sldId id="586" r:id="rId185"/>
    <p:sldId id="433" r:id="rId186"/>
    <p:sldId id="441" r:id="rId187"/>
    <p:sldId id="437" r:id="rId188"/>
    <p:sldId id="435" r:id="rId189"/>
    <p:sldId id="436" r:id="rId190"/>
    <p:sldId id="588" r:id="rId191"/>
    <p:sldId id="589" r:id="rId192"/>
    <p:sldId id="590" r:id="rId193"/>
    <p:sldId id="442" r:id="rId194"/>
    <p:sldId id="443" r:id="rId195"/>
    <p:sldId id="591" r:id="rId196"/>
    <p:sldId id="444" r:id="rId197"/>
    <p:sldId id="445" r:id="rId198"/>
    <p:sldId id="446" r:id="rId199"/>
    <p:sldId id="450" r:id="rId200"/>
    <p:sldId id="447" r:id="rId201"/>
    <p:sldId id="448" r:id="rId202"/>
    <p:sldId id="449" r:id="rId203"/>
    <p:sldId id="451" r:id="rId204"/>
    <p:sldId id="452" r:id="rId205"/>
    <p:sldId id="456" r:id="rId206"/>
    <p:sldId id="457" r:id="rId207"/>
    <p:sldId id="458" r:id="rId208"/>
    <p:sldId id="455" r:id="rId209"/>
    <p:sldId id="454" r:id="rId210"/>
    <p:sldId id="592" r:id="rId211"/>
    <p:sldId id="461" r:id="rId212"/>
    <p:sldId id="453" r:id="rId213"/>
    <p:sldId id="459" r:id="rId214"/>
    <p:sldId id="460" r:id="rId215"/>
    <p:sldId id="462" r:id="rId216"/>
    <p:sldId id="597" r:id="rId217"/>
    <p:sldId id="464" r:id="rId218"/>
    <p:sldId id="463" r:id="rId219"/>
    <p:sldId id="465" r:id="rId220"/>
    <p:sldId id="594" r:id="rId221"/>
    <p:sldId id="593" r:id="rId222"/>
    <p:sldId id="595" r:id="rId223"/>
    <p:sldId id="596" r:id="rId224"/>
    <p:sldId id="468" r:id="rId225"/>
    <p:sldId id="607" r:id="rId226"/>
    <p:sldId id="469" r:id="rId227"/>
    <p:sldId id="471" r:id="rId228"/>
    <p:sldId id="472" r:id="rId229"/>
    <p:sldId id="470" r:id="rId230"/>
    <p:sldId id="473" r:id="rId231"/>
    <p:sldId id="474" r:id="rId232"/>
    <p:sldId id="477" r:id="rId233"/>
    <p:sldId id="475" r:id="rId234"/>
    <p:sldId id="478" r:id="rId235"/>
    <p:sldId id="479" r:id="rId236"/>
    <p:sldId id="480" r:id="rId237"/>
    <p:sldId id="482" r:id="rId238"/>
    <p:sldId id="483" r:id="rId239"/>
    <p:sldId id="485" r:id="rId240"/>
    <p:sldId id="484" r:id="rId241"/>
    <p:sldId id="486" r:id="rId242"/>
    <p:sldId id="487" r:id="rId243"/>
    <p:sldId id="488" r:id="rId244"/>
    <p:sldId id="489" r:id="rId245"/>
    <p:sldId id="490" r:id="rId246"/>
    <p:sldId id="492" r:id="rId247"/>
    <p:sldId id="493" r:id="rId248"/>
    <p:sldId id="496" r:id="rId249"/>
    <p:sldId id="497" r:id="rId250"/>
    <p:sldId id="498" r:id="rId251"/>
    <p:sldId id="501" r:id="rId252"/>
    <p:sldId id="494" r:id="rId253"/>
    <p:sldId id="495" r:id="rId254"/>
    <p:sldId id="599" r:id="rId255"/>
    <p:sldId id="274" r:id="rId256"/>
    <p:sldId id="499" r:id="rId257"/>
    <p:sldId id="500" r:id="rId258"/>
    <p:sldId id="600" r:id="rId259"/>
    <p:sldId id="502" r:id="rId260"/>
    <p:sldId id="601" r:id="rId261"/>
    <p:sldId id="602" r:id="rId262"/>
    <p:sldId id="603" r:id="rId263"/>
    <p:sldId id="604" r:id="rId264"/>
    <p:sldId id="605" r:id="rId265"/>
    <p:sldId id="606" r:id="rId266"/>
    <p:sldId id="608" r:id="rId267"/>
    <p:sldId id="598" r:id="rId268"/>
    <p:sldId id="614" r:id="rId269"/>
    <p:sldId id="506" r:id="rId270"/>
    <p:sldId id="505" r:id="rId271"/>
    <p:sldId id="504" r:id="rId272"/>
    <p:sldId id="509" r:id="rId273"/>
    <p:sldId id="510" r:id="rId274"/>
    <p:sldId id="511" r:id="rId275"/>
    <p:sldId id="565" r:id="rId276"/>
    <p:sldId id="566" r:id="rId277"/>
    <p:sldId id="514" r:id="rId278"/>
    <p:sldId id="515" r:id="rId279"/>
    <p:sldId id="513" r:id="rId280"/>
    <p:sldId id="512" r:id="rId281"/>
    <p:sldId id="516" r:id="rId282"/>
    <p:sldId id="518" r:id="rId283"/>
    <p:sldId id="519" r:id="rId284"/>
    <p:sldId id="520" r:id="rId285"/>
    <p:sldId id="521" r:id="rId286"/>
    <p:sldId id="522" r:id="rId287"/>
    <p:sldId id="523" r:id="rId288"/>
    <p:sldId id="524" r:id="rId289"/>
    <p:sldId id="525" r:id="rId290"/>
    <p:sldId id="530" r:id="rId291"/>
    <p:sldId id="531" r:id="rId292"/>
    <p:sldId id="532" r:id="rId293"/>
    <p:sldId id="533" r:id="rId294"/>
    <p:sldId id="534" r:id="rId295"/>
    <p:sldId id="526" r:id="rId296"/>
    <p:sldId id="559" r:id="rId297"/>
    <p:sldId id="560" r:id="rId298"/>
    <p:sldId id="564" r:id="rId299"/>
    <p:sldId id="563" r:id="rId300"/>
    <p:sldId id="562" r:id="rId301"/>
    <p:sldId id="527" r:id="rId302"/>
    <p:sldId id="528" r:id="rId303"/>
    <p:sldId id="529" r:id="rId304"/>
    <p:sldId id="535" r:id="rId305"/>
    <p:sldId id="610" r:id="rId306"/>
    <p:sldId id="611" r:id="rId307"/>
    <p:sldId id="612" r:id="rId308"/>
    <p:sldId id="613" r:id="rId309"/>
    <p:sldId id="624" r:id="rId310"/>
    <p:sldId id="609" r:id="rId311"/>
    <p:sldId id="617" r:id="rId312"/>
    <p:sldId id="537" r:id="rId313"/>
    <p:sldId id="615" r:id="rId314"/>
    <p:sldId id="616" r:id="rId315"/>
    <p:sldId id="538" r:id="rId316"/>
    <p:sldId id="536" r:id="rId317"/>
    <p:sldId id="539" r:id="rId318"/>
    <p:sldId id="540" r:id="rId319"/>
    <p:sldId id="541" r:id="rId320"/>
    <p:sldId id="542" r:id="rId321"/>
    <p:sldId id="543" r:id="rId322"/>
    <p:sldId id="544" r:id="rId323"/>
    <p:sldId id="545" r:id="rId324"/>
    <p:sldId id="556" r:id="rId325"/>
    <p:sldId id="507" r:id="rId326"/>
    <p:sldId id="508" r:id="rId327"/>
    <p:sldId id="546" r:id="rId328"/>
    <p:sldId id="547" r:id="rId329"/>
    <p:sldId id="548" r:id="rId330"/>
    <p:sldId id="549" r:id="rId331"/>
    <p:sldId id="550" r:id="rId332"/>
    <p:sldId id="551" r:id="rId333"/>
    <p:sldId id="552" r:id="rId334"/>
    <p:sldId id="553" r:id="rId335"/>
    <p:sldId id="554" r:id="rId336"/>
    <p:sldId id="555" r:id="rId337"/>
    <p:sldId id="476" r:id="rId338"/>
    <p:sldId id="557" r:id="rId339"/>
    <p:sldId id="618" r:id="rId340"/>
    <p:sldId id="619" r:id="rId341"/>
    <p:sldId id="620" r:id="rId342"/>
    <p:sldId id="621" r:id="rId343"/>
    <p:sldId id="622" r:id="rId344"/>
    <p:sldId id="623" r:id="rId345"/>
    <p:sldId id="558" r:id="rId3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8D27FD"/>
    <a:srgbClr val="AA6212"/>
    <a:srgbClr val="7002E8"/>
    <a:srgbClr val="EFDFFF"/>
    <a:srgbClr val="E0E0FF"/>
    <a:srgbClr val="F06D00"/>
    <a:srgbClr val="FA0000"/>
    <a:srgbClr val="B021DD"/>
    <a:srgbClr val="2D52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92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8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268" Type="http://schemas.openxmlformats.org/officeDocument/2006/relationships/slide" Target="slides/slide267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279" Type="http://schemas.openxmlformats.org/officeDocument/2006/relationships/slide" Target="slides/slide278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46" Type="http://schemas.openxmlformats.org/officeDocument/2006/relationships/slide" Target="slides/slide345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48" Type="http://schemas.openxmlformats.org/officeDocument/2006/relationships/slide" Target="slides/slide247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54" Type="http://schemas.openxmlformats.org/officeDocument/2006/relationships/slide" Target="slides/slide53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217" Type="http://schemas.openxmlformats.org/officeDocument/2006/relationships/slide" Target="slides/slide216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326" Type="http://schemas.openxmlformats.org/officeDocument/2006/relationships/slide" Target="slides/slide325.xml"/><Relationship Id="rId65" Type="http://schemas.openxmlformats.org/officeDocument/2006/relationships/slide" Target="slides/slide64.xml"/><Relationship Id="rId130" Type="http://schemas.openxmlformats.org/officeDocument/2006/relationships/slide" Target="slides/slide129.xml"/><Relationship Id="rId172" Type="http://schemas.openxmlformats.org/officeDocument/2006/relationships/slide" Target="slides/slide171.xml"/><Relationship Id="rId228" Type="http://schemas.openxmlformats.org/officeDocument/2006/relationships/slide" Target="slides/slide227.xml"/><Relationship Id="rId281" Type="http://schemas.openxmlformats.org/officeDocument/2006/relationships/slide" Target="slides/slide280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76" Type="http://schemas.openxmlformats.org/officeDocument/2006/relationships/slide" Target="slides/slide75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83" Type="http://schemas.openxmlformats.org/officeDocument/2006/relationships/slide" Target="slides/slide182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45" Type="http://schemas.openxmlformats.org/officeDocument/2006/relationships/slide" Target="slides/slide44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348" Type="http://schemas.openxmlformats.org/officeDocument/2006/relationships/viewProps" Target="viewProps.xml"/><Relationship Id="rId152" Type="http://schemas.openxmlformats.org/officeDocument/2006/relationships/slide" Target="slides/slide151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56" Type="http://schemas.openxmlformats.org/officeDocument/2006/relationships/slide" Target="slides/slide55.xml"/><Relationship Id="rId317" Type="http://schemas.openxmlformats.org/officeDocument/2006/relationships/slide" Target="slides/slide316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theme" Target="theme/theme1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350" Type="http://schemas.openxmlformats.org/officeDocument/2006/relationships/tableStyles" Target="tableStyles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258" Type="http://schemas.openxmlformats.org/officeDocument/2006/relationships/slide" Target="slides/slide257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269" Type="http://schemas.openxmlformats.org/officeDocument/2006/relationships/slide" Target="slides/slide268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openxmlformats.org/officeDocument/2006/relationships/slide" Target="slides/slide335.xml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47" Type="http://schemas.openxmlformats.org/officeDocument/2006/relationships/presProps" Target="presProps.xml"/><Relationship Id="rId44" Type="http://schemas.openxmlformats.org/officeDocument/2006/relationships/slide" Target="slides/slide43.xml"/><Relationship Id="rId86" Type="http://schemas.openxmlformats.org/officeDocument/2006/relationships/slide" Target="slides/slide85.xml"/><Relationship Id="rId151" Type="http://schemas.openxmlformats.org/officeDocument/2006/relationships/slide" Target="slides/slide150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316" Type="http://schemas.openxmlformats.org/officeDocument/2006/relationships/slide" Target="slides/slide315.xml"/><Relationship Id="rId55" Type="http://schemas.openxmlformats.org/officeDocument/2006/relationships/slide" Target="slides/slide54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62" Type="http://schemas.openxmlformats.org/officeDocument/2006/relationships/slide" Target="slides/slide161.xml"/><Relationship Id="rId218" Type="http://schemas.openxmlformats.org/officeDocument/2006/relationships/slide" Target="slides/slide217.xml"/><Relationship Id="rId271" Type="http://schemas.openxmlformats.org/officeDocument/2006/relationships/slide" Target="slides/slide270.xml"/><Relationship Id="rId24" Type="http://schemas.openxmlformats.org/officeDocument/2006/relationships/slide" Target="slides/slide23.xml"/><Relationship Id="rId66" Type="http://schemas.openxmlformats.org/officeDocument/2006/relationships/slide" Target="slides/slide65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173" Type="http://schemas.openxmlformats.org/officeDocument/2006/relationships/slide" Target="slides/slide172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35" Type="http://schemas.openxmlformats.org/officeDocument/2006/relationships/slide" Target="slides/slide34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38" Type="http://schemas.openxmlformats.org/officeDocument/2006/relationships/slide" Target="slides/slide3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A2A03-020F-481C-B39A-D4DABD246F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5C7DAA-ADCF-4D72-A5E9-7BA73E727C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34BA8-2A77-40A1-AEFD-8916A828D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43F6E-64AC-4F7C-893F-0258687B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D3BE4-6A71-41DE-98E6-577F1B872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363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DE519-7787-4FA6-BF8C-94C8441F9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2D0BD-A3F0-4A88-9206-047D0B636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33B703-BFD8-4F00-92DD-89E1180EC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9A1D6A-BFC0-43B6-B786-11790294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39C95E-2C1C-4354-BE6A-B8518F875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052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14DCA-3968-4C2A-9EED-92F9B1FF8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71436-390F-41C3-BC21-AB467E7624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76C58F-81B7-4888-978E-01FDDCCE2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C2353-1D2B-4D5A-929E-237DF5C4B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00F993-AE33-4E0F-99A6-9F5E86877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509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70199-CF72-4D83-96A4-B039309BD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A5EB4-AC6D-4027-BA82-860D9C80F4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657205-8C47-4FE6-BC08-BC8039AB1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28E258-0044-4B78-9CDB-0B47B97E0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3D420E-B0C7-4294-97DE-77610DA11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1B7933-C14A-42C6-8F7C-7588124CA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51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5D5AE-1F78-4052-B625-76A1ACECE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6A9314-212F-4066-A04E-6F0BA5DC9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832BE-F5D7-4003-ADBD-A45693426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BD422A-12F1-4724-B262-BF779C5767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F0ED10-12B1-4557-945A-BB1B72E27F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DDB8F0-F751-43DD-9287-A6B1110F6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B2CF69-4EBD-4E98-82E5-3496976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59B419-A02A-41E2-848C-CAA67EE92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012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6BA7E-C6C4-4521-AEAE-3DA5C869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90CA91-3426-4AB0-9200-0E7DC4A29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3D4479-1FD7-47FC-8D90-18B6EFA55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950E8B-59CE-41E7-B97F-6684B6389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833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668842-181B-4AC8-94A7-C06E86ABF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B2C6EB-CCF3-4DB9-B9AB-FEFB76AE4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22C884-50F0-48F9-A32D-299A709A1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849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5571F-9A2F-4F1C-A335-D56214432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3108E-D9D9-4EBD-B5BB-1FCD2DCD4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92403B-2E23-462C-9C31-AB6668937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F43CDC-CA91-4688-8FEA-A713C0094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2A366B-3328-4275-8C30-C6A0E5B47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E85C18-6DE5-4B5B-A2B7-B3FC95C0E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060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062DB-49B7-4A74-BAEC-6D8243B6B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4E2C5A-A3F2-48F0-9E23-FDB920A317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FA3FF4-F945-46B6-8850-2E5752AE96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2C84DF-2B7A-40A4-ACDD-032AFBC4A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5C614D-FF62-4DDC-9956-6A3125B15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071BDC-ED91-47A9-ACB8-D9ECA38B3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1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CDC30-6F7E-42DA-BC2B-B416F967C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7B65FC-25AC-4949-A99B-5C0B1E5B26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FDFE1-4707-4538-8C88-B3E2677E2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4057C-CE77-458A-8F7B-C810555B9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B8B06-1A8C-43C5-BCC0-207C1CB69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60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4FB2E9-436A-4562-AC6F-04D7E2950B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D997BC-06AB-4E66-B267-9CCAC7B702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79583-E7B2-45D6-BA35-F435D7913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0FB57-30AF-4E8F-983E-553196CBE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58BBB-FB27-4084-A48B-9E6C09935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678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571AC5-1232-4EF8-ADFE-F6769AE4A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52C005-5BD5-4992-9778-366C9D7FCF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27FB1-E7F2-4AD2-8D02-CF24262400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80829-0180-4527-A261-C676C34FA3B5}" type="datetimeFigureOut">
              <a:rPr lang="en-GB" smtClean="0"/>
              <a:t>28/05/2025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031510-DD77-47BB-B1D2-489BA28BEF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32AE8-9E18-4781-9660-C9A6F0A3F2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282B16-9743-43C6-AD00-239FA51A15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42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3.jpe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bmarinecablemap.com/" TargetMode="External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hyperlink" Target="https://ipinfo.io/" TargetMode="External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jpg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2.jpeg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9.jpg"/></Relationships>
</file>

<file path=ppt/slides/_rels/slide2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png"/><Relationship Id="rId7" Type="http://schemas.openxmlformats.org/officeDocument/2006/relationships/image" Target="../media/image104.jp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3.png"/><Relationship Id="rId5" Type="http://schemas.openxmlformats.org/officeDocument/2006/relationships/image" Target="../media/image102.png"/><Relationship Id="rId4" Type="http://schemas.openxmlformats.org/officeDocument/2006/relationships/image" Target="../media/image101.png"/><Relationship Id="rId9" Type="http://schemas.openxmlformats.org/officeDocument/2006/relationships/image" Target="../media/image106.jpg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.xml"/></Relationships>
</file>

<file path=ppt/slides/_rels/slide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1.xml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1.xml"/></Relationships>
</file>

<file path=ppt/slides/_rels/slide2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3.png"/></Relationships>
</file>

<file path=ppt/slides/_rels/slide2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1.xml"/></Relationships>
</file>

<file path=ppt/slides/_rels/slide2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1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1.xml"/></Relationships>
</file>

<file path=ppt/slides/_rels/slide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1.xml"/></Relationships>
</file>

<file path=ppt/slides/_rels/slide2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7.jpg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1.xml"/></Relationships>
</file>

<file path=ppt/slides/_rels/slide2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1.xml"/></Relationships>
</file>

<file path=ppt/slides/_rels/slide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0.png"/></Relationships>
</file>

<file path=ppt/slides/_rels/slide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0.png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1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1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1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g"/><Relationship Id="rId1" Type="http://schemas.openxmlformats.org/officeDocument/2006/relationships/slideLayout" Target="../slideLayouts/slideLayout1.xml"/></Relationships>
</file>

<file path=ppt/slides/_rels/slide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7.png"/><Relationship Id="rId4" Type="http://schemas.openxmlformats.org/officeDocument/2006/relationships/image" Target="../media/image136.jpg"/></Relationships>
</file>

<file path=ppt/slides/_rels/slide2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2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7.jpg"/></Relationships>
</file>

<file path=ppt/slides/_rels/slide2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1.jpg"/></Relationships>
</file>

<file path=ppt/slides/_rels/slide2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jp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0.jpg"/></Relationships>
</file>

<file path=ppt/slides/_rels/slide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2.xml.rels><?xml version="1.0" encoding="UTF-8" standalone="yes"?>
<Relationships xmlns="http://schemas.openxmlformats.org/package/2006/relationships"><Relationship Id="rId8" Type="http://schemas.openxmlformats.org/officeDocument/2006/relationships/hyperlink" Target="https://db-ip.com/as24059" TargetMode="External"/><Relationship Id="rId13" Type="http://schemas.openxmlformats.org/officeDocument/2006/relationships/hyperlink" Target="https://db-ip.com/as4847" TargetMode="External"/><Relationship Id="rId18" Type="http://schemas.openxmlformats.org/officeDocument/2006/relationships/hyperlink" Target="https://db-ip.com/as58517" TargetMode="External"/><Relationship Id="rId3" Type="http://schemas.openxmlformats.org/officeDocument/2006/relationships/hyperlink" Target="https://db-ip.com/as4134" TargetMode="External"/><Relationship Id="rId21" Type="http://schemas.openxmlformats.org/officeDocument/2006/relationships/hyperlink" Target="https://db-ip.com/as17621" TargetMode="External"/><Relationship Id="rId7" Type="http://schemas.openxmlformats.org/officeDocument/2006/relationships/hyperlink" Target="https://db-ip.com/as9394" TargetMode="External"/><Relationship Id="rId12" Type="http://schemas.openxmlformats.org/officeDocument/2006/relationships/hyperlink" Target="https://db-ip.com/as4811" TargetMode="External"/><Relationship Id="rId17" Type="http://schemas.openxmlformats.org/officeDocument/2006/relationships/hyperlink" Target="https://db-ip.com/as23724" TargetMode="External"/><Relationship Id="rId2" Type="http://schemas.openxmlformats.org/officeDocument/2006/relationships/image" Target="../media/image123.jpg"/><Relationship Id="rId16" Type="http://schemas.openxmlformats.org/officeDocument/2006/relationships/hyperlink" Target="https://db-ip.com/as9812" TargetMode="External"/><Relationship Id="rId20" Type="http://schemas.openxmlformats.org/officeDocument/2006/relationships/hyperlink" Target="https://db-ip.com/as24139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b-ip.com/as4538" TargetMode="External"/><Relationship Id="rId11" Type="http://schemas.openxmlformats.org/officeDocument/2006/relationships/hyperlink" Target="https://db-ip.com/as45090" TargetMode="External"/><Relationship Id="rId5" Type="http://schemas.openxmlformats.org/officeDocument/2006/relationships/hyperlink" Target="https://db-ip.com/as4837" TargetMode="External"/><Relationship Id="rId15" Type="http://schemas.openxmlformats.org/officeDocument/2006/relationships/hyperlink" Target="https://db-ip.com/as17816" TargetMode="External"/><Relationship Id="rId10" Type="http://schemas.openxmlformats.org/officeDocument/2006/relationships/hyperlink" Target="https://db-ip.com/as4808" TargetMode="External"/><Relationship Id="rId19" Type="http://schemas.openxmlformats.org/officeDocument/2006/relationships/hyperlink" Target="https://db-ip.com/as17622" TargetMode="External"/><Relationship Id="rId4" Type="http://schemas.openxmlformats.org/officeDocument/2006/relationships/hyperlink" Target="https://db-ip.com/as9808" TargetMode="External"/><Relationship Id="rId9" Type="http://schemas.openxmlformats.org/officeDocument/2006/relationships/hyperlink" Target="https://db-ip.com/as37963" TargetMode="External"/><Relationship Id="rId14" Type="http://schemas.openxmlformats.org/officeDocument/2006/relationships/hyperlink" Target="https://db-ip.com/as45102" TargetMode="External"/><Relationship Id="rId22" Type="http://schemas.openxmlformats.org/officeDocument/2006/relationships/hyperlink" Target="https://db-ip.com/as24357" TargetMode="External"/></Relationships>
</file>

<file path=ppt/slides/_rels/slide3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1.xml"/></Relationships>
</file>

<file path=ppt/slides/_rels/slide3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g"/><Relationship Id="rId1" Type="http://schemas.openxmlformats.org/officeDocument/2006/relationships/slideLayout" Target="../slideLayouts/slideLayout1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g"/><Relationship Id="rId1" Type="http://schemas.openxmlformats.org/officeDocument/2006/relationships/slideLayout" Target="../slideLayouts/slideLayout1.xml"/></Relationships>
</file>

<file path=ppt/slides/_rels/slide3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g"/><Relationship Id="rId1" Type="http://schemas.openxmlformats.org/officeDocument/2006/relationships/slideLayout" Target="../slideLayouts/slideLayout1.xml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g"/><Relationship Id="rId1" Type="http://schemas.openxmlformats.org/officeDocument/2006/relationships/slideLayout" Target="../slideLayouts/slideLayout1.xml"/></Relationships>
</file>

<file path=ppt/slides/_rels/slide3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1.png"/><Relationship Id="rId4" Type="http://schemas.openxmlformats.org/officeDocument/2006/relationships/image" Target="../media/image141.jpg"/></Relationships>
</file>

<file path=ppt/slides/_rels/slide3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2.png"/></Relationships>
</file>

<file path=ppt/slides/_rels/slide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6.png"/></Relationships>
</file>

<file path=ppt/slides/_rels/slide3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8.jpg"/></Relationships>
</file>

<file path=ppt/slides/_rels/slide3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g"/><Relationship Id="rId1" Type="http://schemas.openxmlformats.org/officeDocument/2006/relationships/slideLayout" Target="../slideLayouts/slideLayout1.xml"/></Relationships>
</file>

<file path=ppt/slides/_rels/slide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1031CC5-3630-49EE-87E5-D2C6A81E1391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9618 AS-Level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Communication &amp; Networking Technologies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529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144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.01</a:t>
            </a:r>
            <a:endParaRPr lang="en-US" sz="6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Evolution, purpose &amp; benefits of networking</a:t>
            </a:r>
          </a:p>
        </p:txBody>
      </p:sp>
    </p:spTree>
    <p:extLst>
      <p:ext uri="{BB962C8B-B14F-4D97-AF65-F5344CB8AC3E}">
        <p14:creationId xmlns:p14="http://schemas.microsoft.com/office/powerpoint/2010/main" val="3433576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Network definition &amp; features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Client-server model vs peer-to-peer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Types of network: PAN, LAN, MAN, WAN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Thin &amp; thick clients</a:t>
            </a:r>
            <a:endParaRPr lang="en-US" sz="4000" dirty="0">
              <a:solidFill>
                <a:srgbClr val="00B0F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03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What is a network?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definition is simple it’s simply “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2 or more devices connected together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”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connection could be either </a:t>
            </a: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wired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or </a:t>
            </a: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wireless</a:t>
            </a:r>
          </a:p>
        </p:txBody>
      </p:sp>
    </p:spTree>
    <p:extLst>
      <p:ext uri="{BB962C8B-B14F-4D97-AF65-F5344CB8AC3E}">
        <p14:creationId xmlns:p14="http://schemas.microsoft.com/office/powerpoint/2010/main" val="413804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What are clients &amp; servers?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First, we need to understand these 2 terms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Client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 device </a:t>
            </a: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requesting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(asking for) something</a:t>
            </a:r>
          </a:p>
          <a:p>
            <a:pPr lvl="0" algn="ctr"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Server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 device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responding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to/fulfilling that request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e.g. a client computer could send a </a:t>
            </a: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request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a website, then the website would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respond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with the web page to them</a:t>
            </a:r>
          </a:p>
        </p:txBody>
      </p:sp>
    </p:spTree>
    <p:extLst>
      <p:ext uri="{BB962C8B-B14F-4D97-AF65-F5344CB8AC3E}">
        <p14:creationId xmlns:p14="http://schemas.microsoft.com/office/powerpoint/2010/main" val="21197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features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regular users, they often associate a network as being the Internet, allowing them to browse the web 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businesses, schools, governments, hospitals 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there are also be </a:t>
            </a: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other useful features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that could be included within their network…</a:t>
            </a:r>
          </a:p>
        </p:txBody>
      </p:sp>
    </p:spTree>
    <p:extLst>
      <p:ext uri="{BB962C8B-B14F-4D97-AF65-F5344CB8AC3E}">
        <p14:creationId xmlns:p14="http://schemas.microsoft.com/office/powerpoint/2010/main" val="2119288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features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Communicate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(e.g. send files/messages) with other local devices and/or Internet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File server</a:t>
            </a:r>
            <a:r>
              <a:rPr lang="en-US" sz="40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anyone with permission can access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Application server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software installed in 1 location, but can be used by everyone in the company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Email server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send/receive/store emails internally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Database server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host databases internally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Print server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allow many computers to use 1 printer</a:t>
            </a:r>
          </a:p>
          <a:p>
            <a:pPr lvl="0">
              <a:defRPr/>
            </a:pP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1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File Server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can create a file server and map it to an empty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drive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on your PC – say F://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Permissions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can be granted to users/groups allowing them to </a:t>
            </a: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read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and/or </a:t>
            </a: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write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those files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means you only need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 copy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(rather than a copy on every individual computer) – saves space, ensures don’t have conflicting versions/copies 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Makes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collaboration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40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organisation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easier</a:t>
            </a:r>
          </a:p>
        </p:txBody>
      </p:sp>
    </p:spTree>
    <p:extLst>
      <p:ext uri="{BB962C8B-B14F-4D97-AF65-F5344CB8AC3E}">
        <p14:creationId xmlns:p14="http://schemas.microsoft.com/office/powerpoint/2010/main" val="372091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Types of network (smallest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 biggest)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PAN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personal-area network (Bluetooth)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LAN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local-area network (e.g. router in one-building)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MAN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metropolitan area network (one city)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WAN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wide-area network (multiple cities/countries)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exam will generally only ask about </a:t>
            </a: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LANs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WANs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…though once or twice I have seen them ask about PANs &amp; MANs </a:t>
            </a:r>
          </a:p>
        </p:txBody>
      </p:sp>
    </p:spTree>
    <p:extLst>
      <p:ext uri="{BB962C8B-B14F-4D97-AF65-F5344CB8AC3E}">
        <p14:creationId xmlns:p14="http://schemas.microsoft.com/office/powerpoint/2010/main" val="181627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Local Area Network (LAN)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is a network within the </a:t>
            </a:r>
            <a:r>
              <a:rPr lang="en-GB" sz="3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same building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nodes don’t necessarily have to be connected to the Internet – could just be </a:t>
            </a:r>
            <a:r>
              <a:rPr lang="en-GB" sz="3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connected to each other 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</a:t>
            </a:r>
            <a:r>
              <a:rPr lang="en-GB" sz="3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intranet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8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GB" sz="3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Ethernet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(twisted pair) are the most common connection methods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application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file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print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email</a:t>
            </a:r>
            <a:r>
              <a:rPr lang="en-GB" sz="3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servers can be used to share files/applications, allowing all computers to print via a single/small group of printers, allowing the site to have an internal email system etc</a:t>
            </a:r>
          </a:p>
        </p:txBody>
      </p:sp>
    </p:spTree>
    <p:extLst>
      <p:ext uri="{BB962C8B-B14F-4D97-AF65-F5344CB8AC3E}">
        <p14:creationId xmlns:p14="http://schemas.microsoft.com/office/powerpoint/2010/main" val="2517593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0F1E0C8-764E-416C-B3B6-DDC44E4B081A}"/>
              </a:ext>
            </a:extLst>
          </p:cNvPr>
          <p:cNvSpPr/>
          <p:nvPr/>
        </p:nvSpPr>
        <p:spPr>
          <a:xfrm>
            <a:off x="0" y="3676650"/>
            <a:ext cx="12192000" cy="3181350"/>
          </a:xfrm>
          <a:prstGeom prst="rect">
            <a:avLst/>
          </a:prstGeom>
          <a:solidFill>
            <a:schemeClr val="tx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most common server in a home environment would be a printer</a:t>
            </a:r>
          </a:p>
          <a:p>
            <a:pPr lvl="0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File/email/database (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 servers would be more common in businesses, schools, hospitals 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6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Wide Area Network (WAN)</a:t>
            </a:r>
            <a:endParaRPr lang="en-GB" sz="4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computers could be on </a:t>
            </a:r>
            <a:r>
              <a:rPr lang="en-GB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other side of the world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allows </a:t>
            </a:r>
            <a:r>
              <a:rPr lang="en-GB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sharing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files/software between all on the network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‘</a:t>
            </a:r>
            <a:r>
              <a:rPr lang="en-GB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job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’ could be run on remote computer that had required software – e.g. processing some data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traditionally </a:t>
            </a:r>
            <a:r>
              <a:rPr lang="en-GB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slower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LANs, though less of an issue today (with 100Gb+/s connections)</a:t>
            </a:r>
          </a:p>
        </p:txBody>
      </p:sp>
    </p:spTree>
    <p:extLst>
      <p:ext uri="{BB962C8B-B14F-4D97-AF65-F5344CB8AC3E}">
        <p14:creationId xmlns:p14="http://schemas.microsoft.com/office/powerpoint/2010/main" val="2461161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Wide Area Network (WAN)…Continued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traditionally locations would have been connected together with ‘</a:t>
            </a:r>
            <a:r>
              <a:rPr lang="en-GB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leased lines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’ (rented from PSTN/cable company/government)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these days, </a:t>
            </a:r>
            <a:r>
              <a:rPr lang="en-US" sz="40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optic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cables are often used – and different companies can buy </a:t>
            </a: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different wavelengths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send their data along a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shared line</a:t>
            </a:r>
            <a:endParaRPr lang="en-GB" sz="40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software approach (SD-WAN) is sometimes used due to its cheaper price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switches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will connect WAN locations together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47FE753E-0DA2-470A-9FF0-1778AD0AA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2123" y="2462821"/>
            <a:ext cx="1134940" cy="756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654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0"/>
            <a:ext cx="4484686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WANs are usually used for businesses, governments and even some universities who have sites in different cities/countries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026" name="Picture 2" descr="https://www.itrelease.com/wp-content/uploads/2018/07/Wide-area-network-WAN-diagram.jpg">
            <a:extLst>
              <a:ext uri="{FF2B5EF4-FFF2-40B4-BE49-F238E27FC236}">
                <a16:creationId xmlns:a16="http://schemas.microsoft.com/office/drawing/2014/main" id="{2F0BC963-9C49-4B33-99B9-6C1D1D4A7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7" y="0"/>
            <a:ext cx="7707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92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0"/>
            <a:ext cx="4484686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someone in the headquarters or factory would be able to access the same shared files, email server, intranet 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1026" name="Picture 2" descr="https://www.itrelease.com/wp-content/uploads/2018/07/Wide-area-network-WAN-diagram.jpg">
            <a:extLst>
              <a:ext uri="{FF2B5EF4-FFF2-40B4-BE49-F238E27FC236}">
                <a16:creationId xmlns:a16="http://schemas.microsoft.com/office/drawing/2014/main" id="{2F0BC963-9C49-4B33-99B9-6C1D1D4A7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7" y="0"/>
            <a:ext cx="77073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51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Client-server model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Can you</a:t>
            </a:r>
            <a:r>
              <a:rPr kumimoji="0" lang="en-U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remember the definitions we gave for clients &amp; servers?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Client</a:t>
            </a:r>
            <a:r>
              <a:rPr kumimoji="0" lang="en-U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: a device that sends a request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noProof="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Server</a:t>
            </a: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 device that fulfills that request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 this is the </a:t>
            </a:r>
            <a:r>
              <a:rPr lang="en-US" sz="40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client-server model </a:t>
            </a: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simply that a client requests something and a server fulfills that request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676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Client-server model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5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real life, there could be </a:t>
            </a:r>
            <a:r>
              <a:rPr lang="en-US" sz="40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millions of clients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(e.g. users currently watching YouTube)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these situations, there would also be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multiple servers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too – but the concept of clients requesting &amp; servers fulfilling is the same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2050" name="Picture 2" descr="https://techterms.com/img/lg/client-server_model_1253.png">
            <a:extLst>
              <a:ext uri="{FF2B5EF4-FFF2-40B4-BE49-F238E27FC236}">
                <a16:creationId xmlns:a16="http://schemas.microsoft.com/office/drawing/2014/main" id="{2DA06FFD-F829-4E54-BFD9-875CF9E84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52915"/>
            <a:ext cx="5759355" cy="431951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09314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Requests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What kind of requests do you think a client might</a:t>
            </a:r>
            <a:r>
              <a:rPr kumimoji="0" lang="en-U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make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Visiting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webpages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-</a:t>
            </a:r>
            <a:r>
              <a:rPr kumimoji="0" lang="en-U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HTTP(s)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Sending/receiving </a:t>
            </a:r>
            <a:r>
              <a:rPr lang="en-US" sz="40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emails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(SMTP, POP3, IMAP)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Transferring </a:t>
            </a:r>
            <a:r>
              <a:rPr lang="en-US" sz="40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files</a:t>
            </a: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(FTP)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Requesting information from </a:t>
            </a:r>
            <a:r>
              <a:rPr lang="en-US" sz="40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database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Sending files to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print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server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noProof="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40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18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Clients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the client can also be considered the software making the requests on the client’s device too – </a:t>
            </a:r>
            <a:r>
              <a:rPr lang="en-US" sz="4000" noProof="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e.g</a:t>
            </a: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web browser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would be the client in a web request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</a:t>
            </a:r>
            <a:r>
              <a:rPr lang="en-US" sz="40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email program </a:t>
            </a:r>
            <a:r>
              <a:rPr lang="en-US" sz="40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would be the client when sending/receiving emails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</a:t>
            </a:r>
            <a:r>
              <a:rPr lang="en-US" sz="40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Whatsapp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desktop app would be another example</a:t>
            </a:r>
            <a:endParaRPr lang="en-US" sz="40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40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86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Thin-clients vs thick-clients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Client architecture can be grouped into two categories: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noProof="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Thin-clients</a:t>
            </a: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little processing performed on client – it’s mostly done on server &amp; client just displays it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(either GUI or CLI)</a:t>
            </a:r>
            <a:endParaRPr lang="en-US" sz="36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Thick-clients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most processing done on client, not server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“thick clients” used to be called “fat clients”…both terms are often used, but the latter was possibly considered offensive</a:t>
            </a:r>
          </a:p>
        </p:txBody>
      </p:sp>
    </p:spTree>
    <p:extLst>
      <p:ext uri="{BB962C8B-B14F-4D97-AF65-F5344CB8AC3E}">
        <p14:creationId xmlns:p14="http://schemas.microsoft.com/office/powerpoint/2010/main" val="96645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https://i0.wp.com/stratechery.com/wp-content/uploads/2013/07/thinvfat.jpg">
            <a:extLst>
              <a:ext uri="{FF2B5EF4-FFF2-40B4-BE49-F238E27FC236}">
                <a16:creationId xmlns:a16="http://schemas.microsoft.com/office/drawing/2014/main" id="{D94B42A2-B971-45A4-8F5F-9B5CEB552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299935"/>
            <a:ext cx="11264900" cy="420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943B473-D26E-404A-84A3-F57CDC32ECB2}"/>
              </a:ext>
            </a:extLst>
          </p:cNvPr>
          <p:cNvSpPr/>
          <p:nvPr/>
        </p:nvSpPr>
        <p:spPr>
          <a:xfrm>
            <a:off x="0" y="4503738"/>
            <a:ext cx="12192000" cy="2354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Thin client: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limited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/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no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processing capabilities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Thick client: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processing capabilities</a:t>
            </a:r>
          </a:p>
        </p:txBody>
      </p:sp>
    </p:spTree>
    <p:extLst>
      <p:ext uri="{BB962C8B-B14F-4D97-AF65-F5344CB8AC3E}">
        <p14:creationId xmlns:p14="http://schemas.microsoft.com/office/powerpoint/2010/main" val="353902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Thin client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Companies could host applications on a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single server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cheaper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needing a license to install the software on every computer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User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doesn’t have to download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huge files (think Photoshop (1+GB) vs online equivalent (&lt;5MB))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Saves data storage space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only need 1 copy of program/files etc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reduce administration/operation/purchasing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costs by 70%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reduce energy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usage by 97%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Updates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management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is easier – only needs to be performed on the central server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Less downtime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- IT staff don’t have to waste time fixing problems on user PCs (that users themselves may have caused)</a:t>
            </a:r>
          </a:p>
        </p:txBody>
      </p:sp>
    </p:spTree>
    <p:extLst>
      <p:ext uri="{BB962C8B-B14F-4D97-AF65-F5344CB8AC3E}">
        <p14:creationId xmlns:p14="http://schemas.microsoft.com/office/powerpoint/2010/main" val="143788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Thin client advantages…continued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Protected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from unauthorized software or viruses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Data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can’t be copied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a disk or saved to any location other than server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Centralised server makes it easy to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manage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monitor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Setup is quicker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Users can access apps and data from virtually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anywhere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185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Thick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client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Reduces load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(hence financial cost) on the server, since it’s offloaded to client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web servers, if your clients aren’t within same company, it makes sense that you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want the client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(in many cases, their browser) to do as much of the processing as possible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provide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quicker response times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since they don’t require data to be sent/received along the network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Often allow for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greater customizability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individual users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Easier to create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complex programs &amp; GUIs that run locally, than on a central server</a:t>
            </a:r>
          </a:p>
        </p:txBody>
      </p:sp>
    </p:spTree>
    <p:extLst>
      <p:ext uri="{BB962C8B-B14F-4D97-AF65-F5344CB8AC3E}">
        <p14:creationId xmlns:p14="http://schemas.microsoft.com/office/powerpoint/2010/main" val="70840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File-Sharing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 are two models for file-sharing: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Client-server model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as we’ve seen, a client can request a file from a server and the server can send it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Peer-to-peer (p2p) model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each peer (node/seeder) can store either the whole or parts of the file – when user is downloading, they could be downloading different parts of the file from different users (seeders) simultaneously</a:t>
            </a:r>
          </a:p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69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Client-server model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 descr="https://assets-global.website-files.com/5debb9b4f88fbc3f702d579e/5ea0baf0b2840153a46b9128_Client-Server-Achitecture.png">
            <a:extLst>
              <a:ext uri="{FF2B5EF4-FFF2-40B4-BE49-F238E27FC236}">
                <a16:creationId xmlns:a16="http://schemas.microsoft.com/office/drawing/2014/main" id="{FB82872D-4E9C-4809-AA76-D01AA9A16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9781" y="1249957"/>
            <a:ext cx="8072438" cy="5381625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96696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6140825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Peer-to-peer model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6140825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2" descr="https://img.tfd.com/cde/FSHAREBT.GIF">
            <a:extLst>
              <a:ext uri="{FF2B5EF4-FFF2-40B4-BE49-F238E27FC236}">
                <a16:creationId xmlns:a16="http://schemas.microsoft.com/office/drawing/2014/main" id="{9EB1203F-F839-4ADE-AC23-565C23B0E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825" y="0"/>
            <a:ext cx="6051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DD97E84-DE73-4FF1-B286-A10933B2B68C}"/>
              </a:ext>
            </a:extLst>
          </p:cNvPr>
          <p:cNvSpPr/>
          <p:nvPr/>
        </p:nvSpPr>
        <p:spPr>
          <a:xfrm>
            <a:off x="0" y="1023562"/>
            <a:ext cx="6140825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Multiple seeders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(sources) sending different parts of the file(s)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Peers (nodes) can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download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(leech) &amp;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upload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(seed/send)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226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10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Client-server model for file-sharing: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Guaranteed to be able to get the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whole file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setup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manage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(add, delete, rename, copy etc) files, since they’re all stored in one place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Less viruses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- i.e. if downloading from a reputable company, you can be fairly sure the download will be safe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User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doesn’t require additional software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download files (like they do with p2p)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These days, you can also get fast downloads too (at university, we could download 1GB in 20 seconds), so the whole “client-server model is slow” isn’t such an issue now</a:t>
            </a:r>
          </a:p>
        </p:txBody>
      </p:sp>
    </p:spTree>
    <p:extLst>
      <p:ext uri="{BB962C8B-B14F-4D97-AF65-F5344CB8AC3E}">
        <p14:creationId xmlns:p14="http://schemas.microsoft.com/office/powerpoint/2010/main" val="3907962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Peer-to-peer model for file-sharing: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Can be faster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than client-server downloading, since you can download different parts of the file simultaneously, rather than having to download from 1 stream, in sequential order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be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multiple copies of same file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so resistant to server malfunctions, original file not becoming available (e.g. if company goes bankrupt), police takedowns etc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More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anonymized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(private) for downloaders (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leechers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7312372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Peer-to-peer model for file-sharing: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one is actively-seeding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file, you won’t be able to download it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users only have part of the file, you may be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unable to download the complete file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e.g. downloads getting stuck at 99.9% etc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Due to higher anonymity, potentially more likely to contain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malicious files/viruses</a:t>
            </a:r>
          </a:p>
        </p:txBody>
      </p:sp>
    </p:spTree>
    <p:extLst>
      <p:ext uri="{BB962C8B-B14F-4D97-AF65-F5344CB8AC3E}">
        <p14:creationId xmlns:p14="http://schemas.microsoft.com/office/powerpoint/2010/main" val="223064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Recap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Do you know the definition for a “network” in computing?</a:t>
            </a:r>
          </a:p>
          <a:p>
            <a:pPr lvl="0"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network is 2 or more devices connected together</a:t>
            </a:r>
          </a:p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2 categories do we break devices down into (hint: “c” and “s”)</a:t>
            </a:r>
          </a:p>
          <a:p>
            <a:pPr lvl="0"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Clients &amp; servers</a:t>
            </a:r>
          </a:p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devices might be considered clients &amp; servers respectively?</a:t>
            </a:r>
          </a:p>
          <a:p>
            <a:pPr lvl="0">
              <a:defRPr/>
            </a:pP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Clients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user computers/”dumb terminals”, even a web server requesting data from another web server etc</a:t>
            </a:r>
          </a:p>
          <a:p>
            <a:pPr lvl="0"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Servers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web servers, file servers, printers etc </a:t>
            </a:r>
          </a:p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162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Recap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50"/>
            </a:solidFill>
          </a:ln>
          <a:effectLst>
            <a:glow rad="63500">
              <a:srgbClr val="00B05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is a LAN and WAN? When are each used and what communication mediums do they use?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GB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AN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local-area network. Used for homes/small offices etc and use 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/twisted pair cables. 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AN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wide-area network. Used for businesses/governments/universities etc with buildings in many different locations – can use fibre optic, twisted pair, satellite etc to connect those in different locations</a:t>
            </a:r>
          </a:p>
        </p:txBody>
      </p:sp>
    </p:spTree>
    <p:extLst>
      <p:ext uri="{BB962C8B-B14F-4D97-AF65-F5344CB8AC3E}">
        <p14:creationId xmlns:p14="http://schemas.microsoft.com/office/powerpoint/2010/main" val="301645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are thick (fat) &amp; thin clients – what the advantages &amp; disadvantages of each?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Thick clients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do all/most of processing; server does no/limited processing. Advantages: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reduced server load, don’t have to wait for network transmission, greater control, easier to create programs for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Thin clients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do no/little processing; server does all/most processing. Advantages: single copy of programs/data, less storage requirements, remote access, cheaper, easier to install/manage/update/protect, less energy, less downtime, data harder to copy (e.g. by disgruntled employee)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95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is the client-server model and how does it differ from the peer-to-peer model – list some advantages of each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</a:t>
            </a:r>
            <a:r>
              <a:rPr lang="en-GB" sz="3200" dirty="0" err="1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lient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makes requests 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and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server processes and responds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these requests – whole file will be available, trustworthy/less viruses, easy to manage, additional software to download not required</a:t>
            </a:r>
            <a:b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GB" sz="3200" dirty="0">
                <a:solidFill>
                  <a:srgbClr val="B021DD"/>
                </a:solidFill>
                <a:latin typeface="Bahnschrift SemiBold SemiConden" panose="020B0502040204020203" pitchFamily="34" charset="0"/>
              </a:rPr>
              <a:t>Peer-to-peer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is a network of many nodes – each can upload/send (seed) or download/receive (leech) full/partial files – can be faster due to simultaneous 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seeders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resilient to nodes going down due to (hopefully) multiple copies being available on network, more anonymous</a:t>
            </a:r>
          </a:p>
        </p:txBody>
      </p:sp>
    </p:spTree>
    <p:extLst>
      <p:ext uri="{BB962C8B-B14F-4D97-AF65-F5344CB8AC3E}">
        <p14:creationId xmlns:p14="http://schemas.microsoft.com/office/powerpoint/2010/main" val="319883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Network Topologies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2776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Topologies: point-to-point,</a:t>
            </a:r>
            <a:r>
              <a:rPr kumimoji="0" lang="en-U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bus, full/partial mesh, star, hybrid – advantages &amp; disadvantages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Communication system requirements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Communication/transmission modes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--- Briefly ---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Transmission mediums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Network hardware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Collisions &amp; terminators</a:t>
            </a:r>
          </a:p>
        </p:txBody>
      </p:sp>
    </p:spTree>
    <p:extLst>
      <p:ext uri="{BB962C8B-B14F-4D97-AF65-F5344CB8AC3E}">
        <p14:creationId xmlns:p14="http://schemas.microsoft.com/office/powerpoint/2010/main" val="4129051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topologies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topology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refers to the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physical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and/or 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logical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layout of a network – the 4 we need to know are the: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Point-to-point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Bus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Star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Mesh (full &amp; partial)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Hybrid</a:t>
            </a:r>
          </a:p>
        </p:txBody>
      </p:sp>
    </p:spTree>
    <p:extLst>
      <p:ext uri="{BB962C8B-B14F-4D97-AF65-F5344CB8AC3E}">
        <p14:creationId xmlns:p14="http://schemas.microsoft.com/office/powerpoint/2010/main" val="222248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Key Concepts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Before we talk about these, the book will introduce some other concepts first…</a:t>
            </a:r>
          </a:p>
        </p:txBody>
      </p:sp>
    </p:spTree>
    <p:extLst>
      <p:ext uri="{BB962C8B-B14F-4D97-AF65-F5344CB8AC3E}">
        <p14:creationId xmlns:p14="http://schemas.microsoft.com/office/powerpoint/2010/main" val="69729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Communication System Requirements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 are 5 requirements for digital communication systems:</a:t>
            </a:r>
          </a:p>
          <a:p>
            <a:pPr lvl="0" algn="ctr">
              <a:defRPr/>
            </a:pP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sender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receiver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transmission medium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</a:t>
            </a:r>
            <a:r>
              <a:rPr lang="en-GB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twisted pair, co-axial, fibre-optic, satellite)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message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4000" dirty="0">
                <a:solidFill>
                  <a:srgbClr val="B021DD"/>
                </a:solidFill>
                <a:latin typeface="Bahnschrift SemiBold SemiConden" panose="020B0502040204020203" pitchFamily="34" charset="0"/>
              </a:rPr>
              <a:t>protocol</a:t>
            </a: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(HTTP(s), FTP, SMTP, POP3, IMAP, ethernet etc) </a:t>
            </a:r>
          </a:p>
        </p:txBody>
      </p:sp>
    </p:spTree>
    <p:extLst>
      <p:ext uri="{BB962C8B-B14F-4D97-AF65-F5344CB8AC3E}">
        <p14:creationId xmlns:p14="http://schemas.microsoft.com/office/powerpoint/2010/main" val="81510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52578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Transmission Mediums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5532408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https://upload.wikimedia.org/wikipedia/commons/thumb/a/ae/WiFi_Logo.svg/2560px-WiFi_Logo.svg.png">
            <a:extLst>
              <a:ext uri="{FF2B5EF4-FFF2-40B4-BE49-F238E27FC236}">
                <a16:creationId xmlns:a16="http://schemas.microsoft.com/office/drawing/2014/main" id="{C2CE01E6-FA15-4865-B77B-08D831866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552" y="1314450"/>
            <a:ext cx="3568303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previews.123rf.com/images/zazamaza/zazamaza1703/zazamaza170300139/74486293-an-ethernet-wire-cable-and-yellow-patch-cord-with-twisted-pair-isolated-.jpg">
            <a:extLst>
              <a:ext uri="{FF2B5EF4-FFF2-40B4-BE49-F238E27FC236}">
                <a16:creationId xmlns:a16="http://schemas.microsoft.com/office/drawing/2014/main" id="{E177B935-7717-4D69-84A4-1AB78076A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4" y="1911393"/>
            <a:ext cx="3077356" cy="2049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m.media-amazon.com/images/I/6119soRV9-L._AC_SX425_.jpg">
            <a:extLst>
              <a:ext uri="{FF2B5EF4-FFF2-40B4-BE49-F238E27FC236}">
                <a16:creationId xmlns:a16="http://schemas.microsoft.com/office/drawing/2014/main" id="{E69E702E-2504-4D26-9555-EF5C9184A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840" y="4120163"/>
            <a:ext cx="2983729" cy="251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atellites Can Be a Surprisingly Great Option for IoT - IEEE Spectrum">
            <a:extLst>
              <a:ext uri="{FF2B5EF4-FFF2-40B4-BE49-F238E27FC236}">
                <a16:creationId xmlns:a16="http://schemas.microsoft.com/office/drawing/2014/main" id="{8E9E1346-1EB6-4262-B6BF-5DF0B078C8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108" y="4214684"/>
            <a:ext cx="3123786" cy="234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2085B20-466F-4094-87BF-A754594296A5}"/>
              </a:ext>
            </a:extLst>
          </p:cNvPr>
          <p:cNvSpPr/>
          <p:nvPr/>
        </p:nvSpPr>
        <p:spPr>
          <a:xfrm>
            <a:off x="0" y="1023562"/>
            <a:ext cx="2403840" cy="27676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889099-59F0-4B2D-8618-A520F3EA9131}"/>
              </a:ext>
            </a:extLst>
          </p:cNvPr>
          <p:cNvSpPr/>
          <p:nvPr/>
        </p:nvSpPr>
        <p:spPr>
          <a:xfrm>
            <a:off x="5406618" y="2191109"/>
            <a:ext cx="2643533" cy="16406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 cables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CA7135-86DE-418A-AA51-E3EFAC401217}"/>
              </a:ext>
            </a:extLst>
          </p:cNvPr>
          <p:cNvSpPr/>
          <p:nvPr/>
        </p:nvSpPr>
        <p:spPr>
          <a:xfrm>
            <a:off x="100107" y="4082062"/>
            <a:ext cx="2303732" cy="24767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Co-axial cable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4036BA-0370-4452-A2DC-B13DA1ABD8AF}"/>
              </a:ext>
            </a:extLst>
          </p:cNvPr>
          <p:cNvSpPr/>
          <p:nvPr/>
        </p:nvSpPr>
        <p:spPr>
          <a:xfrm>
            <a:off x="5576518" y="4214684"/>
            <a:ext cx="2303732" cy="24767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Satellites</a:t>
            </a:r>
          </a:p>
        </p:txBody>
      </p:sp>
      <p:pic>
        <p:nvPicPr>
          <p:cNvPr id="14" name="Picture 2" descr="https://www.cables-solutions.com/wp-content/uploads/2017/02/Fibre-Optic-Cable.jpg">
            <a:extLst>
              <a:ext uri="{FF2B5EF4-FFF2-40B4-BE49-F238E27FC236}">
                <a16:creationId xmlns:a16="http://schemas.microsoft.com/office/drawing/2014/main" id="{FA3C16D8-87F3-42C1-A0CD-F1CFB30AB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706" y="192610"/>
            <a:ext cx="4146430" cy="1477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111AD823-4080-4D17-8858-7F5E61C93E51}"/>
              </a:ext>
            </a:extLst>
          </p:cNvPr>
          <p:cNvSpPr/>
          <p:nvPr/>
        </p:nvSpPr>
        <p:spPr>
          <a:xfrm>
            <a:off x="5679855" y="195314"/>
            <a:ext cx="2140705" cy="1804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 optic</a:t>
            </a:r>
          </a:p>
        </p:txBody>
      </p:sp>
    </p:spTree>
    <p:extLst>
      <p:ext uri="{BB962C8B-B14F-4D97-AF65-F5344CB8AC3E}">
        <p14:creationId xmlns:p14="http://schemas.microsoft.com/office/powerpoint/2010/main" val="201589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 build="p"/>
      <p:bldP spid="12" grpId="0" build="p"/>
      <p:bldP spid="13" grpId="0" build="p"/>
      <p:bldP spid="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Transmission Modes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Data can be sent via the medium in 3 different ways: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Simplex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data flow in one-way only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Half-duplex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data flow is bi-directional, but not simultaneously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data flow can be bi-directional and simultaneous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60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22356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6B062B-9AA2-4C33-9184-04B26EE4442E}"/>
              </a:ext>
            </a:extLst>
          </p:cNvPr>
          <p:cNvSpPr/>
          <p:nvPr/>
        </p:nvSpPr>
        <p:spPr>
          <a:xfrm>
            <a:off x="0" y="1828800"/>
            <a:ext cx="12192000" cy="10631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gency FB" panose="020B0503020202020204" pitchFamily="34" charset="0"/>
              </a:rPr>
              <a:t>Simplex</a:t>
            </a:r>
            <a:endParaRPr lang="en-GB" sz="3600" dirty="0">
              <a:latin typeface="Agency FB" panose="020B0503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850E99-2904-410D-B255-0EC315D09EB5}"/>
              </a:ext>
            </a:extLst>
          </p:cNvPr>
          <p:cNvSpPr/>
          <p:nvPr/>
        </p:nvSpPr>
        <p:spPr>
          <a:xfrm>
            <a:off x="0" y="3134591"/>
            <a:ext cx="12192000" cy="106316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gency FB" panose="020B0503020202020204" pitchFamily="34" charset="0"/>
              </a:rPr>
              <a:t>Half-duplex</a:t>
            </a:r>
            <a:endParaRPr lang="en-GB" sz="3600" dirty="0">
              <a:latin typeface="Agency FB" panose="020B0503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0F0DD9-721C-47A0-AA0B-FDDF2BC9526B}"/>
              </a:ext>
            </a:extLst>
          </p:cNvPr>
          <p:cNvSpPr/>
          <p:nvPr/>
        </p:nvSpPr>
        <p:spPr>
          <a:xfrm>
            <a:off x="0" y="4544291"/>
            <a:ext cx="12192000" cy="21682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gency FB" panose="020B0503020202020204" pitchFamily="34" charset="0"/>
              </a:rPr>
              <a:t>Full-duplex</a:t>
            </a:r>
            <a:endParaRPr lang="en-GB" sz="3600" dirty="0">
              <a:latin typeface="Agency FB" panose="020B0503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B193F7-81AE-4424-8717-8AB52CFD8A48}"/>
              </a:ext>
            </a:extLst>
          </p:cNvPr>
          <p:cNvSpPr/>
          <p:nvPr/>
        </p:nvSpPr>
        <p:spPr>
          <a:xfrm>
            <a:off x="0" y="0"/>
            <a:ext cx="12192000" cy="18288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gency FB" panose="020B0503020202020204" pitchFamily="34" charset="0"/>
              </a:rPr>
              <a:t>Imagine roads &amp; cars representing each transmission type – how do you think they would look?</a:t>
            </a:r>
            <a:endParaRPr lang="en-GB" sz="36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304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Simplex vs Half-Duplex vs Full-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Dulpex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 offers the most features 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</a:t>
            </a: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half-duplex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is rarely used these days and the main advantage is </a:t>
            </a: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price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 are specific cases where half-duplex and simplex could be ok/even advantageous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e.g. maybe for </a:t>
            </a: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security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we want data to go from one device to another, but not the other way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43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Messages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‘</a:t>
            </a: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message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’ is simply data – it could be text, an image, video, audio, json </a:t>
            </a:r>
            <a:r>
              <a:rPr lang="en-US" sz="40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Messages will sent during the communication</a:t>
            </a:r>
            <a:endParaRPr lang="en-GB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23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Message Transmission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Messages can be transmitted in 3 different modes: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Unicast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one-to-one communication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4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Multicast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 targeted signal, from one source to multiple destinations</a:t>
            </a:r>
          </a:p>
          <a:p>
            <a:pPr lvl="0" algn="ctr">
              <a:defRPr/>
            </a:pPr>
            <a:endParaRPr lang="en-US" sz="4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4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Broadcast</a:t>
            </a:r>
            <a:r>
              <a:rPr lang="en-US" sz="4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signal is sent indiscriminately – anyone who ‘tunes in’ can listen (e.g. tv/radio)</a:t>
            </a:r>
          </a:p>
        </p:txBody>
      </p:sp>
    </p:spTree>
    <p:extLst>
      <p:ext uri="{BB962C8B-B14F-4D97-AF65-F5344CB8AC3E}">
        <p14:creationId xmlns:p14="http://schemas.microsoft.com/office/powerpoint/2010/main" val="218602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7763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Devices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Hubs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receive messages &amp; broadcast them to every device on the network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Switches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receive messages and support sending via unicast, multicast &amp; broadcast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Routers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forward packets onto the next device (based on routing table) so they can arrive at their destination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Bridges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join 2 separate networks of same protocol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B021DD"/>
                </a:solidFill>
                <a:latin typeface="Bahnschrift SemiBold SemiConden" panose="020B0502040204020203" pitchFamily="34" charset="0"/>
              </a:rPr>
              <a:t>Gateway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entry &amp; exit point to network - converts data from one protocol to another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68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Point-to-point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3627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Point-to-point topologies are </a:t>
            </a: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direct connections between 2 devices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could be connected via twisted-pair, </a:t>
            </a:r>
            <a:r>
              <a:rPr lang="en-GB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fibre-optic etc</a:t>
            </a:r>
          </a:p>
          <a:p>
            <a:pPr lvl="0" algn="ctr"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Transmission could be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simplex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or </a:t>
            </a:r>
            <a:r>
              <a:rPr lang="en-GB" sz="3600" dirty="0">
                <a:solidFill>
                  <a:srgbClr val="B021DD"/>
                </a:solidFill>
                <a:latin typeface="Bahnschrift SemiBold SemiConden" panose="020B0502040204020203" pitchFamily="34" charset="0"/>
              </a:rPr>
              <a:t>half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but, since there is a direct connection, the message can only be sent </a:t>
            </a: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unicast</a:t>
            </a:r>
          </a:p>
        </p:txBody>
      </p:sp>
      <p:pic>
        <p:nvPicPr>
          <p:cNvPr id="5122" name="Picture 2" descr="How To Design A Network Topology | Jones IT">
            <a:extLst>
              <a:ext uri="{FF2B5EF4-FFF2-40B4-BE49-F238E27FC236}">
                <a16:creationId xmlns:a16="http://schemas.microsoft.com/office/drawing/2014/main" id="{514C90AC-55A7-43F3-8637-DF61A319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49" y="2604899"/>
            <a:ext cx="4752975" cy="267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813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Point-to-point topology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Secure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eavesdropping is hard/impossible, hence can connect critical/specialist servers together – e.g. database and file server generating financial reports in a bank</a:t>
            </a:r>
          </a:p>
          <a:p>
            <a:pPr lvl="0" algn="ctr">
              <a:defRPr/>
            </a:pPr>
            <a:endParaRPr lang="en-GB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 &amp; reliable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dedicated connection, hence no collisions/lower congestion etc</a:t>
            </a:r>
          </a:p>
        </p:txBody>
      </p:sp>
    </p:spTree>
    <p:extLst>
      <p:ext uri="{BB962C8B-B14F-4D97-AF65-F5344CB8AC3E}">
        <p14:creationId xmlns:p14="http://schemas.microsoft.com/office/powerpoint/2010/main" val="110419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Point-to-point topology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Not general purpose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can only connect two devices</a:t>
            </a:r>
            <a:b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b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redundancy 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single point of failure</a:t>
            </a:r>
          </a:p>
          <a:p>
            <a:pPr lvl="0" algn="ctr">
              <a:defRPr/>
            </a:pPr>
            <a:endParaRPr lang="en-US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need dedicated connection between device</a:t>
            </a:r>
            <a:endParaRPr lang="en-GB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06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Bus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linear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topology in which the ends do not </a:t>
            </a:r>
            <a:r>
              <a:rPr lang="en-GB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rejoin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are terminated with a </a:t>
            </a: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terminator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(represented with black circle)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Messages have to be 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broadcast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along the line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 anyone can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intercept them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even if they weren’t intended for them 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Encryption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can be used so they can’t be decrypted by unintended users, but they will still be able to see some details – like when, how much data and between who communication has taken place</a:t>
            </a:r>
          </a:p>
        </p:txBody>
      </p:sp>
    </p:spTree>
    <p:extLst>
      <p:ext uri="{BB962C8B-B14F-4D97-AF65-F5344CB8AC3E}">
        <p14:creationId xmlns:p14="http://schemas.microsoft.com/office/powerpoint/2010/main" val="4130982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ABFA3DE-B2A4-4358-B694-7B04F87F614A}"/>
              </a:ext>
            </a:extLst>
          </p:cNvPr>
          <p:cNvSpPr/>
          <p:nvPr/>
        </p:nvSpPr>
        <p:spPr>
          <a:xfrm>
            <a:off x="11525250" y="2438400"/>
            <a:ext cx="666750" cy="6667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C14367F-CBC6-4B93-87CE-35A84FAF24E5}"/>
              </a:ext>
            </a:extLst>
          </p:cNvPr>
          <p:cNvSpPr/>
          <p:nvPr/>
        </p:nvSpPr>
        <p:spPr>
          <a:xfrm>
            <a:off x="-47625" y="2438400"/>
            <a:ext cx="666750" cy="6667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0249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Bus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59055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do you think it’s called a bus topology?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messages travel along the line like a bus travels along the route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devices are like stations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terminators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are the start/stopping point of a route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7D19B71-6BDB-4925-8F56-E44610A21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0280" y="2062520"/>
            <a:ext cx="4960214" cy="377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14E02FA6-8254-4267-BD79-DCD39675102A}"/>
              </a:ext>
            </a:extLst>
          </p:cNvPr>
          <p:cNvSpPr/>
          <p:nvPr/>
        </p:nvSpPr>
        <p:spPr>
          <a:xfrm>
            <a:off x="6719316" y="3448050"/>
            <a:ext cx="298450" cy="298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01AD3FB-EDAF-4BF4-A3C0-462F8A7C9281}"/>
              </a:ext>
            </a:extLst>
          </p:cNvPr>
          <p:cNvSpPr/>
          <p:nvPr/>
        </p:nvSpPr>
        <p:spPr>
          <a:xfrm>
            <a:off x="11383009" y="3448050"/>
            <a:ext cx="298450" cy="298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204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Terminators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59055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terminator is just a device with high resistance – think about physics – why would a bus topology require terminators?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Terminators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absorb the electrical signal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otherwise it’d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reflect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back down the line and create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interference</a:t>
            </a:r>
            <a:endParaRPr lang="en-GB" sz="36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97D19B71-6BDB-4925-8F56-E44610A21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0280" y="2062520"/>
            <a:ext cx="4960214" cy="377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14E02FA6-8254-4267-BD79-DCD39675102A}"/>
              </a:ext>
            </a:extLst>
          </p:cNvPr>
          <p:cNvSpPr/>
          <p:nvPr/>
        </p:nvSpPr>
        <p:spPr>
          <a:xfrm>
            <a:off x="6719316" y="3448050"/>
            <a:ext cx="298450" cy="298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01AD3FB-EDAF-4BF4-A3C0-462F8A7C9281}"/>
              </a:ext>
            </a:extLst>
          </p:cNvPr>
          <p:cNvSpPr/>
          <p:nvPr/>
        </p:nvSpPr>
        <p:spPr>
          <a:xfrm>
            <a:off x="11383009" y="3448050"/>
            <a:ext cx="298450" cy="2984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281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Bus topology: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Semi-resilient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- a fault in a node or a link connecting a node to a bus won’t prevent communication between other nodes</a:t>
            </a:r>
          </a:p>
          <a:p>
            <a:pPr lvl="0"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Relatively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implement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Efficient for small networks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Less network cable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cheaper 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e.g. star/mesh networks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expand 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simply add device to existing line</a:t>
            </a:r>
          </a:p>
        </p:txBody>
      </p:sp>
    </p:spTree>
    <p:extLst>
      <p:ext uri="{BB962C8B-B14F-4D97-AF65-F5344CB8AC3E}">
        <p14:creationId xmlns:p14="http://schemas.microsoft.com/office/powerpoint/2010/main" val="110438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Bus topology: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4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Slow for large networks</a:t>
            </a: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since each additional device slows network down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Potential for </a:t>
            </a:r>
            <a:r>
              <a:rPr lang="en-GB" sz="34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eavesdropping</a:t>
            </a: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since data intended for a particular client is broadcast along public bus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4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Identification of problem difficult </a:t>
            </a: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there’s a fault in the line (as opposed to e.g. star topologies, where the specific problem link can be identified)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Chance of </a:t>
            </a:r>
            <a:r>
              <a:rPr lang="en-GB" sz="34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collisions</a:t>
            </a: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hence </a:t>
            </a:r>
            <a:r>
              <a:rPr lang="en-GB" sz="34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packet loss </a:t>
            </a:r>
            <a:r>
              <a:rPr lang="en-GB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 high</a:t>
            </a:r>
          </a:p>
        </p:txBody>
      </p:sp>
    </p:spTree>
    <p:extLst>
      <p:ext uri="{BB962C8B-B14F-4D97-AF65-F5344CB8AC3E}">
        <p14:creationId xmlns:p14="http://schemas.microsoft.com/office/powerpoint/2010/main" val="189489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Collisions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28626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will talk about collisions and how they can be avoided later (they aren’t an issue for star/mesh networks)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Basically, it’s when two devices transmit at the same time and cause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interference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corrupting the signal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C5E8F7E8-BBC0-4608-AFB0-9EEEA8288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09039" y="4019550"/>
            <a:ext cx="4563127" cy="272718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0BC8030-0154-44A8-9D2B-B53E5D73A468}"/>
              </a:ext>
            </a:extLst>
          </p:cNvPr>
          <p:cNvSpPr/>
          <p:nvPr/>
        </p:nvSpPr>
        <p:spPr>
          <a:xfrm>
            <a:off x="152400" y="4267200"/>
            <a:ext cx="7105650" cy="22478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Constructive &amp; destructive interference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861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(Full) Mesh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7126978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Each node has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point-to-point connection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with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all others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Transmission is usually </a:t>
            </a:r>
            <a:r>
              <a:rPr lang="en-US" sz="3600" dirty="0">
                <a:solidFill>
                  <a:srgbClr val="B021DD"/>
                </a:solidFill>
                <a:latin typeface="Bahnschrift SemiBold SemiConden" panose="020B0502040204020203" pitchFamily="34" charset="0"/>
              </a:rPr>
              <a:t>full duplex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messages can be sent as unicast, multicast or broadcast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a connection unavailable, the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message can be sent along another path</a:t>
            </a:r>
            <a:endParaRPr lang="en-GB" sz="3600" dirty="0">
              <a:solidFill>
                <a:srgbClr val="00B0F0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Picture 2" descr="https://qph.fs.quoracdn.net/main-qimg-89dce7c1b8d9c31ec8023c4abfb3056b">
            <a:extLst>
              <a:ext uri="{FF2B5EF4-FFF2-40B4-BE49-F238E27FC236}">
                <a16:creationId xmlns:a16="http://schemas.microsoft.com/office/drawing/2014/main" id="{AB08EF8F-ED20-46E2-A663-1DED3A5A5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979" y="2203452"/>
            <a:ext cx="4915795" cy="319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66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(Full) Mesh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59055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do you think this topology usually isn’t used to connect end devices?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too much wire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would be required (and it’s usually not required to have a direct connection between e.g. 2 staff members)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Picture 2" descr="https://qph.fs.quoracdn.net/main-qimg-89dce7c1b8d9c31ec8023c4abfb3056b">
            <a:extLst>
              <a:ext uri="{FF2B5EF4-FFF2-40B4-BE49-F238E27FC236}">
                <a16:creationId xmlns:a16="http://schemas.microsoft.com/office/drawing/2014/main" id="{AB08EF8F-ED20-46E2-A663-1DED3A5A5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2110144"/>
            <a:ext cx="5734050" cy="372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4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(Full) Mesh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59055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we have n devices, do you know the formula for the number of connections?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n(n – 1) / 2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So, for 100 devices, that would be 4,950 connections…which is not realistic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Picture 2" descr="https://qph.fs.quoracdn.net/main-qimg-89dce7c1b8d9c31ec8023c4abfb3056b">
            <a:extLst>
              <a:ext uri="{FF2B5EF4-FFF2-40B4-BE49-F238E27FC236}">
                <a16:creationId xmlns:a16="http://schemas.microsoft.com/office/drawing/2014/main" id="{AB08EF8F-ED20-46E2-A663-1DED3A5A5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2110144"/>
            <a:ext cx="5734050" cy="372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97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(Full) Mesh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59055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Hence, this topology is usually used to connect more ‘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important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’ devices – like servers, routers, switches, bridges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9" name="Picture 2" descr="https://qph.fs.quoracdn.net/main-qimg-89dce7c1b8d9c31ec8023c4abfb3056b">
            <a:extLst>
              <a:ext uri="{FF2B5EF4-FFF2-40B4-BE49-F238E27FC236}">
                <a16:creationId xmlns:a16="http://schemas.microsoft.com/office/drawing/2014/main" id="{AB08EF8F-ED20-46E2-A663-1DED3A5A5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2110144"/>
            <a:ext cx="5734050" cy="372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055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Partial Mesh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641342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don’t need to connect every device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for example, a web server would probably need to be connected to the database server &amp; email server, but not the print server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1BFEB0-2EC1-4A2E-BD12-B7B175513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1343" y="1428472"/>
            <a:ext cx="5300447" cy="481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1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Mesh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Topology: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Offers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communication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Offers all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 transmission types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unicast, multicast &amp; broadcast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Supports high traffic load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since multiple devices can transmit data simultaneously across different wires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Resilient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failure of one line only causes that particular line to go down – other routes can then be used</a:t>
            </a:r>
          </a:p>
        </p:txBody>
      </p:sp>
    </p:spTree>
    <p:extLst>
      <p:ext uri="{BB962C8B-B14F-4D97-AF65-F5344CB8AC3E}">
        <p14:creationId xmlns:p14="http://schemas.microsoft.com/office/powerpoint/2010/main" val="267782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Mesh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Topology: Advantages (continued)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 privacy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security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due to dedicated connections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Adding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additional devices doesn’t disrupt data transmission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between current devices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Fault identification is easy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(since you know exactly what line is down)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 centralized authority</a:t>
            </a:r>
          </a:p>
        </p:txBody>
      </p:sp>
    </p:spTree>
    <p:extLst>
      <p:ext uri="{BB962C8B-B14F-4D97-AF65-F5344CB8AC3E}">
        <p14:creationId xmlns:p14="http://schemas.microsoft.com/office/powerpoint/2010/main" val="177951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Mesh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Topology: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due to large amount of wiring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Building &amp; maintaining is 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extremely difficult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even with a relatively small number of devices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power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consumption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Could have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redundant connections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even if a partial mesh is used</a:t>
            </a:r>
          </a:p>
        </p:txBody>
      </p:sp>
    </p:spTree>
    <p:extLst>
      <p:ext uri="{BB962C8B-B14F-4D97-AF65-F5344CB8AC3E}">
        <p14:creationId xmlns:p14="http://schemas.microsoft.com/office/powerpoint/2010/main" val="97477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Star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641342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Central switch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all devices go through to communicate with others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Switches support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unicast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multicast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or </a:t>
            </a:r>
            <a:r>
              <a:rPr lang="en-US" sz="3600" dirty="0">
                <a:solidFill>
                  <a:srgbClr val="B021DD"/>
                </a:solidFill>
                <a:latin typeface="Bahnschrift SemiBold SemiConden" panose="020B0502040204020203" pitchFamily="34" charset="0"/>
              </a:rPr>
              <a:t>broadcast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Hubs only support broadcast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(so are rarely used these days)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2" descr="https://encrypted-tbn0.gstatic.com/images?q=tbn:ANd9GcSbbvNs7W9tE6eEicEF8HJ3A5jQ_IJofqEN2g&amp;usqp=CAU">
            <a:extLst>
              <a:ext uri="{FF2B5EF4-FFF2-40B4-BE49-F238E27FC236}">
                <a16:creationId xmlns:a16="http://schemas.microsoft.com/office/drawing/2014/main" id="{252FD686-D244-4E1E-A22F-8BF715D1A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102" y="3761822"/>
            <a:ext cx="3382779" cy="290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fcit.usf.edu/network/chap5/pics/star.gif">
            <a:extLst>
              <a:ext uri="{FF2B5EF4-FFF2-40B4-BE49-F238E27FC236}">
                <a16:creationId xmlns:a16="http://schemas.microsoft.com/office/drawing/2014/main" id="{49AAA7D5-B3C4-4397-A0E9-B44DABEAF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239" y="1207498"/>
            <a:ext cx="2577561" cy="2221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077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6769100" y="-1"/>
            <a:ext cx="54229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Star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6962224" y="1023581"/>
            <a:ext cx="5229776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0"/>
            <a:ext cx="696222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Switch will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store list of IP &amp; MAC addresses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so packets can be sent to correct device(s)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the star topology is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most used in practice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it’s more common than point-to-point, bus or mesh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Your home network will almost certainly be a wireless star network – devices connecting to a central switch/router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2" descr="https://encrypted-tbn0.gstatic.com/images?q=tbn:ANd9GcSbbvNs7W9tE6eEicEF8HJ3A5jQ_IJofqEN2g&amp;usqp=CAU">
            <a:extLst>
              <a:ext uri="{FF2B5EF4-FFF2-40B4-BE49-F238E27FC236}">
                <a16:creationId xmlns:a16="http://schemas.microsoft.com/office/drawing/2014/main" id="{252FD686-D244-4E1E-A22F-8BF715D1A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224" y="1851362"/>
            <a:ext cx="4938623" cy="424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063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Star Topology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641342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one line goes down,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only that 1 end device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will be cut-off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 central switch/hub fails, the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whole network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stops working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2" descr="https://encrypted-tbn0.gstatic.com/images?q=tbn:ANd9GcSbbvNs7W9tE6eEicEF8HJ3A5jQ_IJofqEN2g&amp;usqp=CAU">
            <a:extLst>
              <a:ext uri="{FF2B5EF4-FFF2-40B4-BE49-F238E27FC236}">
                <a16:creationId xmlns:a16="http://schemas.microsoft.com/office/drawing/2014/main" id="{252FD686-D244-4E1E-A22F-8BF715D1A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224" y="1851362"/>
            <a:ext cx="4938623" cy="424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46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Star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Topology: </a:t>
            </a: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Offers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communication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Offers all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 transmission types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unicast, multicast &amp; broadcast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Due to hub-nodes having point-to-point communications, there are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 collisions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Each device only needs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one I/O port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connect to switch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Relatively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implement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identify fault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due to point-to-point links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Resilient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due to point to point links (unless central hub goes down)</a:t>
            </a:r>
          </a:p>
        </p:txBody>
      </p:sp>
    </p:spTree>
    <p:extLst>
      <p:ext uri="{BB962C8B-B14F-4D97-AF65-F5344CB8AC3E}">
        <p14:creationId xmlns:p14="http://schemas.microsoft.com/office/powerpoint/2010/main" val="351276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Star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Topology: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central switch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hub fails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the whole network fails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More expensive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more cable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bus…but less than full/partial mesh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Switch can be under 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load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in large network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Extra hardware 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(switch/hub) required compared to bus topology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Performance depends on the switch (specs, throughput, load etc)</a:t>
            </a:r>
          </a:p>
        </p:txBody>
      </p:sp>
    </p:spTree>
    <p:extLst>
      <p:ext uri="{BB962C8B-B14F-4D97-AF65-F5344CB8AC3E}">
        <p14:creationId xmlns:p14="http://schemas.microsoft.com/office/powerpoint/2010/main" val="86960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Hybrid Networks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5145206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It’s also possible to create a network with multiple topologies – this would be called a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hybrid network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2 network topologies can we see here?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central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bus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line with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star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networks connecting to it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 descr="https://www.computerhope.com/jargon/h/star-bus-hybridtopo.jpg">
            <a:extLst>
              <a:ext uri="{FF2B5EF4-FFF2-40B4-BE49-F238E27FC236}">
                <a16:creationId xmlns:a16="http://schemas.microsoft.com/office/drawing/2014/main" id="{A3226B14-C12B-4948-A58B-77ED23FC1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206" y="1705930"/>
            <a:ext cx="6764795" cy="448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17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Hybrid Networks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C000"/>
            </a:solidFill>
          </a:ln>
          <a:effectLst>
            <a:glow rad="63500">
              <a:srgbClr val="FFC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Suppose we have some important devices (file, web, email &amp; print servers) as well as some regular user PCs – suggest a possible hybrid network structure?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important devices could be connected as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mesh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(full or partial), while the PCs could be connected to switches via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star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topology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846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0"/>
            <a:ext cx="12191999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What are the 5 requirements for digital communications?</a:t>
            </a:r>
          </a:p>
          <a:p>
            <a:pPr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Sender, receive, message, communication medium, protocol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are the 3 ways a message can be transmitted between </a:t>
            </a:r>
            <a:r>
              <a:rPr lang="en-GB" sz="3200" dirty="0" err="1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individualy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 devices?</a:t>
            </a:r>
          </a:p>
          <a:p>
            <a:pPr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Simplex, half-duplex &amp; full-duplex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What are the 3 ways a message can be transmitted between multiple devices?</a:t>
            </a:r>
          </a:p>
          <a:p>
            <a:pPr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Unicast, multicast, broadcast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966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0"/>
            <a:ext cx="12191999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you list 4 network topologies? What are the advantages &amp; disadvantages of each?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Point to point: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reliable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private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only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communicate with 1 other device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if you need many point to point connections</a:t>
            </a: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Bus: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implement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expand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efficient enough for small networks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resilient if a node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link unavailable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collisions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slow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eavesdropping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problem identification difficult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Full/partial mesh: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resilient – rerouting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private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 transmission types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adding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new devices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identifying faults easy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no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central authority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lots of wire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difficult to manage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power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Star: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 collisions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 wire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setup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fault identification easy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 transmission types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resilient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if end device/connection drops, all packets go through central switch –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load = slow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single point of failure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less private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secure</a:t>
            </a:r>
            <a:endParaRPr lang="en-GB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68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0"/>
            <a:ext cx="12191999" cy="1993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Which communication mode (simplex, half-duplex or full-duplex) and transmission mode (unicast, multicast or broadcast) does each topology support?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CCAC80E-6E7A-44CA-8AB1-4A3433CA9A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365240"/>
              </p:ext>
            </p:extLst>
          </p:nvPr>
        </p:nvGraphicFramePr>
        <p:xfrm>
          <a:off x="427652" y="2053728"/>
          <a:ext cx="10970598" cy="3547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3048">
                  <a:extLst>
                    <a:ext uri="{9D8B030D-6E8A-4147-A177-3AD203B41FA5}">
                      <a16:colId xmlns:a16="http://schemas.microsoft.com/office/drawing/2014/main" val="3687889296"/>
                    </a:ext>
                  </a:extLst>
                </a:gridCol>
                <a:gridCol w="4680684">
                  <a:extLst>
                    <a:ext uri="{9D8B030D-6E8A-4147-A177-3AD203B41FA5}">
                      <a16:colId xmlns:a16="http://schemas.microsoft.com/office/drawing/2014/main" val="1032071204"/>
                    </a:ext>
                  </a:extLst>
                </a:gridCol>
                <a:gridCol w="3656866">
                  <a:extLst>
                    <a:ext uri="{9D8B030D-6E8A-4147-A177-3AD203B41FA5}">
                      <a16:colId xmlns:a16="http://schemas.microsoft.com/office/drawing/2014/main" val="1746498091"/>
                    </a:ext>
                  </a:extLst>
                </a:gridCol>
              </a:tblGrid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3000" b="1" baseline="0" dirty="0">
                          <a:solidFill>
                            <a:schemeClr val="bg1"/>
                          </a:solidFill>
                        </a:rPr>
                        <a:t>Topology</a:t>
                      </a:r>
                      <a:endParaRPr lang="en-GB" sz="3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Communication Mode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0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Transmission Modes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0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749310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3000" b="1" baseline="0" dirty="0">
                          <a:solidFill>
                            <a:schemeClr val="bg1"/>
                          </a:solidFill>
                        </a:rPr>
                        <a:t>Point to Point</a:t>
                      </a:r>
                      <a:endParaRPr lang="en-GB" sz="3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All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Unicast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410735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3000" b="1" baseline="0" dirty="0">
                          <a:solidFill>
                            <a:schemeClr val="bg1"/>
                          </a:solidFill>
                        </a:rPr>
                        <a:t>Bus</a:t>
                      </a:r>
                      <a:endParaRPr lang="en-GB" sz="3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Simplex &amp; half-duplex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All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577039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3000" b="1" baseline="0" dirty="0">
                          <a:solidFill>
                            <a:schemeClr val="bg1"/>
                          </a:solidFill>
                        </a:rPr>
                        <a:t>Mesh</a:t>
                      </a:r>
                      <a:endParaRPr lang="en-GB" sz="3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All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All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269117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3000" b="1" baseline="0" dirty="0">
                          <a:solidFill>
                            <a:schemeClr val="bg1"/>
                          </a:solidFill>
                        </a:rPr>
                        <a:t>Star</a:t>
                      </a:r>
                      <a:endParaRPr lang="en-GB" sz="30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All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0" baseline="0" dirty="0">
                          <a:solidFill>
                            <a:schemeClr val="bg1"/>
                          </a:solidFill>
                        </a:rPr>
                        <a:t>All</a:t>
                      </a:r>
                      <a:endParaRPr lang="en-GB" sz="30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096337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CE7ABD04-089A-4A2A-9C4C-F157741AB16A}"/>
              </a:ext>
            </a:extLst>
          </p:cNvPr>
          <p:cNvSpPr/>
          <p:nvPr/>
        </p:nvSpPr>
        <p:spPr>
          <a:xfrm>
            <a:off x="3084604" y="2785327"/>
            <a:ext cx="8313646" cy="28163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996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5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6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Unit 2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6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Transmission Media</a:t>
            </a:r>
          </a:p>
        </p:txBody>
      </p:sp>
    </p:spTree>
    <p:extLst>
      <p:ext uri="{BB962C8B-B14F-4D97-AF65-F5344CB8AC3E}">
        <p14:creationId xmlns:p14="http://schemas.microsoft.com/office/powerpoint/2010/main" val="421905322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Transmission media: twisted pair, coaxial, fibre optic, </a:t>
            </a:r>
            <a:r>
              <a:rPr lang="en-GB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satellites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Wired vs wireless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Local vs global communication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Key terms: attenuation, bandwidth, repeaters, guided, unguided, shielding, channels, interference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12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Transmission Media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 stated, there are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 methods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in which data can be transmitted between devices</a:t>
            </a:r>
          </a:p>
          <a:p>
            <a:pPr>
              <a:defRPr/>
            </a:pP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Wired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(twisted pair, coaxial, fibre optic)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Wireless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</a:t>
            </a:r>
            <a:r>
              <a:rPr lang="en-GB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satellite, </a:t>
            </a:r>
            <a:r>
              <a:rPr lang="en-GB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bluetooth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5157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Key Terms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63083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GB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Bandwidth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 measure of the amount of data that can be transmitted per second (usually in Mb/s or Gb/s)</a:t>
            </a:r>
          </a:p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r>
              <a:rPr lang="en-US" sz="3600" dirty="0">
                <a:solidFill>
                  <a:srgbClr val="F06D00"/>
                </a:solidFill>
                <a:latin typeface="Bahnschrift SemiBold SemiConden" panose="020B0502040204020203" pitchFamily="34" charset="0"/>
              </a:rPr>
              <a:t>Attenuation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the rate at which the strength/intensity of the signal decreases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08214B9C-DF5A-4D38-B11D-4C48D7494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717" y="5167127"/>
            <a:ext cx="5000984" cy="15832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CE602A-8A0D-452F-9136-837A67423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7715" y="1876871"/>
            <a:ext cx="5000985" cy="2063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37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7257691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factors do you think affect bandwidth?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How would these factors relate to the cars on a road analogy?</a:t>
            </a:r>
          </a:p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Physical speed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data transmission/speed of each car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Frequency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transmission/distance of one car to next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Number of active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channels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/lanes</a:t>
            </a:r>
          </a:p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most cases, points 2 are 3 are the deciding factors (since both electrical &amp; electro-magnetic waves propagate extremely fast)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88CE602A-8A0D-452F-9136-837A674231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801"/>
          <a:stretch/>
        </p:blipFill>
        <p:spPr>
          <a:xfrm>
            <a:off x="7191015" y="-1"/>
            <a:ext cx="5000985" cy="102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01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factors do you think affect attenuation?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2835214"/>
            <a:ext cx="12192000" cy="40227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Substance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data is transmitted through – copper, air, buildings/walls, rain, vacuum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Frequency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low frequency waves (e.g. radio) attenuate less than high frequency waves (e.g. gamma)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E11C2C1-0735-49FA-98D0-56D8AC1C3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799" y="1437735"/>
            <a:ext cx="9454552" cy="185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5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 descr="https://nikomax-global.com/media/attachments/cfiles/pages/publication_46/1973_1.jpg">
            <a:extLst>
              <a:ext uri="{FF2B5EF4-FFF2-40B4-BE49-F238E27FC236}">
                <a16:creationId xmlns:a16="http://schemas.microsoft.com/office/drawing/2014/main" id="{B55AAB49-5E83-4399-B920-374328911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717" y="2047124"/>
            <a:ext cx="7619031" cy="399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3" y="1023558"/>
            <a:ext cx="4258718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Insulation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shielding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block electromagnetic interference from both outside and between the pairs</a:t>
            </a:r>
          </a:p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Twists also reduce EM interference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3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2" descr="https://previews.123rf.com/images/zazamaza/zazamaza1703/zazamaza170300139/74486293-an-ethernet-wire-cable-and-yellow-patch-cord-with-twisted-pair-isolated-.jpg">
            <a:extLst>
              <a:ext uri="{FF2B5EF4-FFF2-40B4-BE49-F238E27FC236}">
                <a16:creationId xmlns:a16="http://schemas.microsoft.com/office/drawing/2014/main" id="{BE5E27F0-8727-402A-8B91-6F01C620D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140" y="3997501"/>
            <a:ext cx="3814027" cy="254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8744732-601E-4353-8B4F-7438F1BC05E8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A6C77D4E-6DC0-4825-8079-A44007D0E7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706" y="1415394"/>
            <a:ext cx="3049591" cy="226233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B9B2D73-C018-44B1-BA51-ADB57126B68A}"/>
              </a:ext>
            </a:extLst>
          </p:cNvPr>
          <p:cNvSpPr/>
          <p:nvPr/>
        </p:nvSpPr>
        <p:spPr>
          <a:xfrm>
            <a:off x="-3" y="1023558"/>
            <a:ext cx="7188682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Different cables twisted different amounts – keeps wires out of phase to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reduce crosstalk</a:t>
            </a:r>
          </a:p>
          <a:p>
            <a:pPr algn="ctr">
              <a:defRPr/>
            </a:pPr>
            <a:endParaRPr lang="en-US" sz="36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More twists =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less interference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higher frequency (hence bandwidth) 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supported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but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more attenuation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(due to higher capacitance &amp; greater length of wire)</a:t>
            </a:r>
          </a:p>
        </p:txBody>
      </p:sp>
    </p:spTree>
    <p:extLst>
      <p:ext uri="{BB962C8B-B14F-4D97-AF65-F5344CB8AC3E}">
        <p14:creationId xmlns:p14="http://schemas.microsoft.com/office/powerpoint/2010/main" val="403616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9" grpId="0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 – Extra Info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8744732-601E-4353-8B4F-7438F1BC05E8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2B9B2D73-C018-44B1-BA51-ADB57126B68A}"/>
              </a:ext>
            </a:extLst>
          </p:cNvPr>
          <p:cNvSpPr/>
          <p:nvPr/>
        </p:nvSpPr>
        <p:spPr>
          <a:xfrm>
            <a:off x="-4" y="1023558"/>
            <a:ext cx="7643007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 signal sent on red wire; inverted signal on blue –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difference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between them is the final signal</a:t>
            </a:r>
            <a:b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b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If not twisted, outside EM signals hit wires hence induce current at different times</a:t>
            </a:r>
          </a:p>
          <a:p>
            <a:pPr algn="ctr">
              <a:defRPr/>
            </a:pPr>
            <a:endParaRPr lang="en-US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Twists ensure interference occurs at same time – hence difference stays same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F4DABF-9337-4297-9EDF-CE034F468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6815" y="1219983"/>
            <a:ext cx="3515582" cy="20089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094E84-36DD-4384-8F56-7E83DCB949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640" y="5291929"/>
            <a:ext cx="4393721" cy="108428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8D98B27-4C67-40B6-B23F-65D5C11CBA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4478" y="3487641"/>
            <a:ext cx="3577919" cy="148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70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9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Pair: Shielded vs Unshielded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3" y="1023558"/>
            <a:ext cx="7438286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Shielded twisted pair also contains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metal insulation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prevent interference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It is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more expensive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usually not </a:t>
            </a:r>
            <a:r>
              <a:rPr lang="en-US" sz="3600" dirty="0" err="1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neccessary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so rarely used (mostly in data centers with high frequency wires or e.g. factories/environments with lots of powerful electronic/magnetic machinery)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https://5.imimg.com/data5/BS/UQ/MY-35673791/shielded-twisted-pair-cable-500x500.jpg">
            <a:extLst>
              <a:ext uri="{FF2B5EF4-FFF2-40B4-BE49-F238E27FC236}">
                <a16:creationId xmlns:a16="http://schemas.microsoft.com/office/drawing/2014/main" id="{E683EC4C-4A1F-445F-AB78-D8AA7DD59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286" y="1701007"/>
            <a:ext cx="4228662" cy="422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21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84677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32135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484841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 –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6001" cy="3529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A0E117D-844B-475C-A1AE-6C5C64A24274}"/>
              </a:ext>
            </a:extLst>
          </p:cNvPr>
          <p:cNvSpPr/>
          <p:nvPr/>
        </p:nvSpPr>
        <p:spPr>
          <a:xfrm>
            <a:off x="6076949" y="1023562"/>
            <a:ext cx="6096001" cy="3529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Lower bandwidth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attenuation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Strongly affected by interference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Requires many repeaters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CF5996-C2DF-402B-A347-FDD50174135B}"/>
              </a:ext>
            </a:extLst>
          </p:cNvPr>
          <p:cNvSpPr/>
          <p:nvPr/>
        </p:nvSpPr>
        <p:spPr>
          <a:xfrm>
            <a:off x="19050" y="4400564"/>
            <a:ext cx="12153899" cy="2457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Remember, this is relative –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for home/office use, twisted pair is fine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for undersea cables spanning 10,000km used by millions, not so much – 40Gbps is more than enough for home usage for example</a:t>
            </a:r>
          </a:p>
        </p:txBody>
      </p:sp>
    </p:spTree>
    <p:extLst>
      <p:ext uri="{BB962C8B-B14F-4D97-AF65-F5344CB8AC3E}">
        <p14:creationId xmlns:p14="http://schemas.microsoft.com/office/powerpoint/2010/main" val="64303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  <p:bldP spid="8" grpId="0" build="p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Coaxial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67056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Again, contains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insulation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reduce interference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Mainly used for broadband connections, (old) tv &amp; radio, CCTV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https://m.media-amazon.com/images/I/6119soRV9-L._AC_SX425_.jpg">
            <a:extLst>
              <a:ext uri="{FF2B5EF4-FFF2-40B4-BE49-F238E27FC236}">
                <a16:creationId xmlns:a16="http://schemas.microsoft.com/office/drawing/2014/main" id="{BFFA8FDD-84B5-4060-9B82-DED7C8B03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292" y="1329288"/>
            <a:ext cx="2802435" cy="23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cdn.ttgtmedia.com/rms/onlineImages/networking-coaixal_cable_01_mobile.jpg">
            <a:extLst>
              <a:ext uri="{FF2B5EF4-FFF2-40B4-BE49-F238E27FC236}">
                <a16:creationId xmlns:a16="http://schemas.microsoft.com/office/drawing/2014/main" id="{F19FCC0C-1892-46FA-8387-B675BE910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1" y="3891026"/>
            <a:ext cx="5247700" cy="296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562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Coaxial –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6001" cy="3529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Moderate cost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Moderate bandwidth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Moderately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a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ffected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by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interference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A0E117D-844B-475C-A1AE-6C5C64A24274}"/>
              </a:ext>
            </a:extLst>
          </p:cNvPr>
          <p:cNvSpPr/>
          <p:nvPr/>
        </p:nvSpPr>
        <p:spPr>
          <a:xfrm>
            <a:off x="6076949" y="1023562"/>
            <a:ext cx="6096001" cy="3529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Moderate attenuation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Requires moderate number of repeaters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CF5996-C2DF-402B-A347-FDD50174135B}"/>
              </a:ext>
            </a:extLst>
          </p:cNvPr>
          <p:cNvSpPr/>
          <p:nvPr/>
        </p:nvSpPr>
        <p:spPr>
          <a:xfrm>
            <a:off x="19050" y="4400564"/>
            <a:ext cx="12153899" cy="2457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Note: the books say coaxial has the highest attenuation, though sources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online from e.g. cable manufacturers say that twisted pair has higher attenuation than coaxial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87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  <p:bldP spid="8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2405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Light is transmitted at high frequencies through glass tubes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>
            <a:extLst>
              <a:ext uri="{FF2B5EF4-FFF2-40B4-BE49-F238E27FC236}">
                <a16:creationId xmlns:a16="http://schemas.microsoft.com/office/drawing/2014/main" id="{622F74A2-6403-479A-9983-B05CEEDC6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6982" y="3226804"/>
            <a:ext cx="9045818" cy="3219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15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Bandwidth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Current world record speed in a lab is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1Pb/s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(10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15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Current commercial solutions tend to be about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100Gb/s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These bandwidths are per glass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(tube) – </a:t>
            </a:r>
            <a:r>
              <a:rPr lang="en-US" sz="36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is less affected by interference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copper cable methods (twisted pair or coaxial), so if you want 1Tb/s, we can simply use 10 100Gb/s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fibres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94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Bandwidth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It’s stated that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-optic cables could support a bandwidth of 100,000 twisted pair or coaxial cables – why do you think that is?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speed propagation of voltage along a wire can be between 50-90% the speed of light – so this isn’t really the issue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main reason is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frequency of light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in a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cable (10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15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Hz) is &gt;&gt;&gt; frequency of electrical signals in copper wire (10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6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Hz) – why do you think increasing the frequency increases the amount of data we can transmit per second?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23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Bandwidth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5874569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Here are the graphs for y = sin(x) and y = sin(10x)</a:t>
            </a: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Assume a peak = 1 and a trough = 0</a:t>
            </a:r>
          </a:p>
          <a:p>
            <a:pPr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Hence,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higher frequency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more peaks &amp; troughs per second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higher bandwidth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7A23E27B-FDA3-4CA6-B764-6BCF75BC2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4568" y="1298867"/>
            <a:ext cx="6144136" cy="243046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F1402E3-AF6C-4FAE-A495-1CC3C18483F7}"/>
              </a:ext>
            </a:extLst>
          </p:cNvPr>
          <p:cNvSpPr/>
          <p:nvPr/>
        </p:nvSpPr>
        <p:spPr>
          <a:xfrm>
            <a:off x="5874565" y="3729335"/>
            <a:ext cx="6317435" cy="31286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Between 4G &amp; 5G Internet, which has a higher frequency?</a:t>
            </a:r>
          </a:p>
          <a:p>
            <a:pPr algn="ctr">
              <a:defRPr/>
            </a:pPr>
            <a:r>
              <a:rPr lang="en-US" sz="3600" dirty="0">
                <a:solidFill>
                  <a:srgbClr val="7002E8"/>
                </a:solidFill>
                <a:latin typeface="Bahnschrift SemiBold SemiConden" panose="020B0502040204020203" pitchFamily="34" charset="0"/>
              </a:rPr>
              <a:t>5G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which is why the bandwidth is higher</a:t>
            </a:r>
          </a:p>
        </p:txBody>
      </p:sp>
    </p:spTree>
    <p:extLst>
      <p:ext uri="{BB962C8B-B14F-4D97-AF65-F5344CB8AC3E}">
        <p14:creationId xmlns:p14="http://schemas.microsoft.com/office/powerpoint/2010/main" val="104050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  <p:bldP spid="9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Fibre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-Optic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6001" cy="35293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Extremely high bandwidth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Lowest attenuation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Lowest need for repeaters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Least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affected by interference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A0E117D-844B-475C-A1AE-6C5C64A24274}"/>
              </a:ext>
            </a:extLst>
          </p:cNvPr>
          <p:cNvSpPr/>
          <p:nvPr/>
        </p:nvSpPr>
        <p:spPr>
          <a:xfrm>
            <a:off x="6076949" y="1023562"/>
            <a:ext cx="6096001" cy="3529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Expensive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Requires specialist equipment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CF5996-C2DF-402B-A347-FDD50174135B}"/>
              </a:ext>
            </a:extLst>
          </p:cNvPr>
          <p:cNvSpPr/>
          <p:nvPr/>
        </p:nvSpPr>
        <p:spPr>
          <a:xfrm>
            <a:off x="19050" y="4330704"/>
            <a:ext cx="12153899" cy="25272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Ignoring price, why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doesn’t everyone use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fibre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optic?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home/small office use, twisted pair supports up to 40Gb/s which is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good enough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so it’s really only huge companies/ISPs that would need it. Some companies also have km of twisted pair – so switching to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would be very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costly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time consuming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51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  <p:bldP spid="8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Transmission Media: Comparison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13CF5996-C2DF-402B-A347-FDD50174135B}"/>
              </a:ext>
            </a:extLst>
          </p:cNvPr>
          <p:cNvSpPr/>
          <p:nvPr/>
        </p:nvSpPr>
        <p:spPr>
          <a:xfrm>
            <a:off x="19050" y="4157666"/>
            <a:ext cx="12153899" cy="27003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As stated, online sources state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twisted pair suffers more attenuation coaxial</a:t>
            </a:r>
            <a:b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</a:b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Then, it’s easy to remember: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twisted pair is worst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in everything, but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cheapest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;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coaxial is in the middle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for everything;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fibre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optic is best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for everything, but most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expensive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499E35-8FC3-4E43-85F8-B9AA477FC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38" y="1325972"/>
            <a:ext cx="11441122" cy="277216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29CFF03-0ABA-42AB-BCB1-C13916AAA14B}"/>
              </a:ext>
            </a:extLst>
          </p:cNvPr>
          <p:cNvSpPr/>
          <p:nvPr/>
        </p:nvSpPr>
        <p:spPr>
          <a:xfrm>
            <a:off x="7291388" y="2716815"/>
            <a:ext cx="2171699" cy="414528"/>
          </a:xfrm>
          <a:prstGeom prst="rect">
            <a:avLst/>
          </a:prstGeom>
          <a:solidFill>
            <a:srgbClr val="FF0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56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3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67056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Works by transmitting data over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radio waves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Different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channels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(frequencies) used to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reduce interference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s://upload.wikimedia.org/wikipedia/commons/thumb/a/ae/WiFi_Logo.svg/2560px-WiFi_Logo.svg.png">
            <a:extLst>
              <a:ext uri="{FF2B5EF4-FFF2-40B4-BE49-F238E27FC236}">
                <a16:creationId xmlns:a16="http://schemas.microsoft.com/office/drawing/2014/main" id="{B1E3CB69-7121-426A-B9E6-8D34F2C996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666" y="1314450"/>
            <a:ext cx="3568303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973A58-9FCB-495A-A387-D26957F088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148" y="3429000"/>
            <a:ext cx="4305299" cy="287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28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: Channels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31703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Imagine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you have 10 different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networks, each with 10 devices all communicating on the same frequency – what do you think might happen?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You can get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interference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215DD8E1-00DA-4E8B-937C-4E359F217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5198" y="2775796"/>
            <a:ext cx="6895310" cy="3616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331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: Channels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29412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To solve this, frequencies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can be broken down into separate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channels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To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reduce interference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different networks &amp; devices should communicate on different channels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s://www.data-alliance.net/product_images/uploaded_images/wifi-channels-frequencies.png">
            <a:extLst>
              <a:ext uri="{FF2B5EF4-FFF2-40B4-BE49-F238E27FC236}">
                <a16:creationId xmlns:a16="http://schemas.microsoft.com/office/drawing/2014/main" id="{52CCD270-986A-4CF7-AA6E-FC18AC952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864" y="4139572"/>
            <a:ext cx="6463446" cy="254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3FEC05F-7CD0-4C4B-87E0-7074394A8693}"/>
              </a:ext>
            </a:extLst>
          </p:cNvPr>
          <p:cNvSpPr/>
          <p:nvPr/>
        </p:nvSpPr>
        <p:spPr>
          <a:xfrm>
            <a:off x="80960" y="4139572"/>
            <a:ext cx="5160902" cy="25969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Bandwidth utilization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is also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increased – data can be sent on quiet rather than congested channels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3583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  <p:bldP spid="9" grpId="0" build="p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Guided vs Unguided Media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Guided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means we can ‘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aim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’ the signal – by definition,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cables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provide a 1-to-1 connection, hence are guided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Unguided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means the signal is sent in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all directions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– e.g. a wireless access point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(WAP)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radio tower or tv station sends the signal spherically (i.e. all directions)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85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Guided vs Unguided Media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Do you know what type of electromagnetic wave a remote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control (e.g. for a TV, AC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 uses?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Infrared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what happens if you don’t aim the remote control directly at the receiver?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signal won’t be received – hence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EM waves with higher frequencies are more guided than those with lower frequencies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363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Wireless Frequencies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4300068"/>
            <a:ext cx="12191999" cy="25579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5G has a higher frequency than 4G – this is why it has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higher bandwidth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but has a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shorter range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is more likely to get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blocked by walls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etc. There are also arguments about higher frequencies causing health issues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23C47851-C725-4D5D-8B16-DD9D91B2A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88" y="1251644"/>
            <a:ext cx="8945223" cy="30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23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6001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Accessible with portable devices (laptops, tablets, phones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</a:t>
            </a:r>
            <a:endParaRPr lang="en-US" sz="36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No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cables required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Setu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 is easy/fast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Suitable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fo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 public locations – cafes, hotels, transport </a:t>
            </a:r>
            <a:r>
              <a:rPr lang="en-US" sz="36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etc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A0E117D-844B-475C-A1AE-6C5C64A24274}"/>
              </a:ext>
            </a:extLst>
          </p:cNvPr>
          <p:cNvSpPr/>
          <p:nvPr/>
        </p:nvSpPr>
        <p:spPr>
          <a:xfrm>
            <a:off x="6076949" y="1023562"/>
            <a:ext cx="6096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Lower bandwidth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Less secure than cables – anyone can listen in (though data should ideally be encrypted)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High absorption rate (e.g. blocked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by walls)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baseline="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Short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 range (20 to 150m)</a:t>
            </a:r>
          </a:p>
        </p:txBody>
      </p:sp>
    </p:spTree>
    <p:extLst>
      <p:ext uri="{BB962C8B-B14F-4D97-AF65-F5344CB8AC3E}">
        <p14:creationId xmlns:p14="http://schemas.microsoft.com/office/powerpoint/2010/main" val="165193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Transmission Media: Legal Issues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Do you think you can set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up an antenna and start transmitting data?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On unused frequencies, yes – but if the frequency is used by the military, government, tv/radio station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you can get into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legal trouble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(fines or even prison) if the offense is severe enough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69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Transmission Media: Legal Issues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4" y="1023558"/>
            <a:ext cx="12192004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Do you also think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cabling also comes with legal issues?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It possibly depends on the country – if it’s a private company installing cables, they will have to get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permission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dig and lay the cables underground from the land owners (e.g. farmers)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 telecoms company is owned/partially-owned by the government, the company shouldn’t really have any legal issues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078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Satellites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1023558"/>
            <a:ext cx="7439237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Geostationary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: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stays above fixed position on Earth. 3 required for whole-Earth coverage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Medium-Earth orbit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provides GPs </a:t>
            </a:r>
            <a:r>
              <a:rPr lang="en-US" sz="28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10 required for whole-Earth coverage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Low-Earth orbit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provide mobile phone network – 50 required for full-Earth coverage – </a:t>
            </a:r>
            <a:r>
              <a:rPr lang="en-US" sz="28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Starlink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operates at only 340km above the Earth’s surface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Van Allen belts contains high levels of </a:t>
            </a:r>
            <a:r>
              <a:rPr lang="en-US" sz="28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electrically-charged particles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hence satellites aren’t placed there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0A8FE86D-6EAA-475A-8E7D-4CB43FDFB4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9236" y="2266574"/>
            <a:ext cx="4601826" cy="334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703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Satellites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1023558"/>
            <a:ext cx="6632817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Can act as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component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in a network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or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directly communicate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with ground-based components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Ground-based components can be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further apart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a network without satellites, since relay satellites have large view of Earth’s surface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Due to larger distances involved,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latency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(time to receive first byte)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B3680BE6-94D0-4A2D-8045-F889E89D8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358" y="1145816"/>
            <a:ext cx="5048321" cy="550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04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Satellites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1023558"/>
            <a:ext cx="6632817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In reality, due to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high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cost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,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latency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,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low bandwidth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, satellites are only used for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specialised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applications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where alternatives (e.g.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fibre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optics) aren’t available: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access for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mobile phones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GPS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/military/tracking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access in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remote locations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after (natural) disasters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access on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planes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B3680BE6-94D0-4A2D-8045-F889E89D8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358" y="1145816"/>
            <a:ext cx="5048321" cy="550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254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Satellite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6001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Accessible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from virtually anywhere (even if local infrastructure has been destroyed) – i.e. remote locations/after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(natural) disasters)</a:t>
            </a: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Specific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use cases – e.g. GPS, mobile phone network, taking photos of Earth </a:t>
            </a:r>
            <a:r>
              <a:rPr lang="en-US" sz="36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etc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53AA2C-3A81-43BB-90DA-64E4C667CA07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BA0E117D-844B-475C-A1AE-6C5C64A24274}"/>
              </a:ext>
            </a:extLst>
          </p:cNvPr>
          <p:cNvSpPr/>
          <p:nvPr/>
        </p:nvSpPr>
        <p:spPr>
          <a:xfrm>
            <a:off x="6076949" y="1023562"/>
            <a:ext cx="6096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Expensive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Lower bandwidth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Higher latency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Extremely complex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Repairs are difficult/impossible</a:t>
            </a:r>
          </a:p>
        </p:txBody>
      </p:sp>
    </p:spTree>
    <p:extLst>
      <p:ext uri="{BB962C8B-B14F-4D97-AF65-F5344CB8AC3E}">
        <p14:creationId xmlns:p14="http://schemas.microsoft.com/office/powerpoint/2010/main" val="329862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Local vs Global Communication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1023558"/>
            <a:ext cx="12192005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We have looked at the following transmission mediums: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Twisted pair cable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Coaxial cable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cable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Satellites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Which do you think would be good for local vs global communication &amp; why?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745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Local Communication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1023558"/>
            <a:ext cx="12192005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home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small office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use,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twisted pair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200" dirty="0" err="1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would be good options – coaxial is also fine too, but requires hardware that is less common these days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Afterall, for these situations, we don’t require the bandwidth that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provides – so these other mediums are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sufficient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has the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convenience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allowing people to move around and use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non-computer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portable devices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(phones, tablets, smart appliances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520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Global Communication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1023558"/>
            <a:ext cx="12192005" cy="5834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possible, for global communication, </a:t>
            </a:r>
            <a:r>
              <a:rPr lang="en-US" sz="32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optics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will be used due to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extremely high bandwidth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cheaper price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compared to satellites (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is more expensive than twisted pair/co-axial though of course)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requiring GPS/mobile phone network/needing to provide connections to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remote location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then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satellites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will be used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FB3EA62-BD8C-4052-BF53-D52BB3B5156B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30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0" y="1"/>
            <a:ext cx="12192005" cy="1351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How do the transmission mediums rank in terms of cost? How about attenuation, need for repeaters, amount affected by interference?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4EF4EB3-9D34-4941-9D00-157A23ABEE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633835"/>
              </p:ext>
            </p:extLst>
          </p:nvPr>
        </p:nvGraphicFramePr>
        <p:xfrm>
          <a:off x="393146" y="1235345"/>
          <a:ext cx="10970598" cy="4257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433">
                  <a:extLst>
                    <a:ext uri="{9D8B030D-6E8A-4147-A177-3AD203B41FA5}">
                      <a16:colId xmlns:a16="http://schemas.microsoft.com/office/drawing/2014/main" val="3687889296"/>
                    </a:ext>
                  </a:extLst>
                </a:gridCol>
                <a:gridCol w="1828433">
                  <a:extLst>
                    <a:ext uri="{9D8B030D-6E8A-4147-A177-3AD203B41FA5}">
                      <a16:colId xmlns:a16="http://schemas.microsoft.com/office/drawing/2014/main" val="1032071204"/>
                    </a:ext>
                  </a:extLst>
                </a:gridCol>
                <a:gridCol w="1828433">
                  <a:extLst>
                    <a:ext uri="{9D8B030D-6E8A-4147-A177-3AD203B41FA5}">
                      <a16:colId xmlns:a16="http://schemas.microsoft.com/office/drawing/2014/main" val="1746498091"/>
                    </a:ext>
                  </a:extLst>
                </a:gridCol>
                <a:gridCol w="1828433">
                  <a:extLst>
                    <a:ext uri="{9D8B030D-6E8A-4147-A177-3AD203B41FA5}">
                      <a16:colId xmlns:a16="http://schemas.microsoft.com/office/drawing/2014/main" val="4030955955"/>
                    </a:ext>
                  </a:extLst>
                </a:gridCol>
                <a:gridCol w="1828433">
                  <a:extLst>
                    <a:ext uri="{9D8B030D-6E8A-4147-A177-3AD203B41FA5}">
                      <a16:colId xmlns:a16="http://schemas.microsoft.com/office/drawing/2014/main" val="2183718625"/>
                    </a:ext>
                  </a:extLst>
                </a:gridCol>
                <a:gridCol w="1828433">
                  <a:extLst>
                    <a:ext uri="{9D8B030D-6E8A-4147-A177-3AD203B41FA5}">
                      <a16:colId xmlns:a16="http://schemas.microsoft.com/office/drawing/2014/main" val="3201106240"/>
                    </a:ext>
                  </a:extLst>
                </a:gridCol>
              </a:tblGrid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>
                          <a:solidFill>
                            <a:schemeClr val="bg1"/>
                          </a:solidFill>
                        </a:rPr>
                        <a:t>Medium</a:t>
                      </a:r>
                      <a:endParaRPr lang="en-GB" sz="24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Cost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Bandwidth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Interference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Attenuation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Repeaters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749310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err="1">
                          <a:solidFill>
                            <a:schemeClr val="bg1"/>
                          </a:solidFill>
                        </a:rPr>
                        <a:t>WiFi</a:t>
                      </a:r>
                      <a:endParaRPr lang="en-GB" sz="24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Cheap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Quite 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Most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Very 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Very 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410735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>
                          <a:solidFill>
                            <a:schemeClr val="bg1"/>
                          </a:solidFill>
                        </a:rPr>
                        <a:t>Satellite</a:t>
                      </a:r>
                      <a:endParaRPr lang="en-GB" sz="24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V Expensive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Very 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Very 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577039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>
                          <a:solidFill>
                            <a:schemeClr val="bg1"/>
                          </a:solidFill>
                        </a:rPr>
                        <a:t>Twisted Pair</a:t>
                      </a:r>
                      <a:endParaRPr lang="en-GB" sz="24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Cheap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3269117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>
                          <a:solidFill>
                            <a:schemeClr val="bg1"/>
                          </a:solidFill>
                        </a:rPr>
                        <a:t>Coaxial</a:t>
                      </a:r>
                      <a:endParaRPr lang="en-GB" sz="24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Moderate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Moderate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Moderate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Moderate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Moderate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5096337"/>
                  </a:ext>
                </a:extLst>
              </a:tr>
              <a:tr h="709583"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 err="1">
                          <a:solidFill>
                            <a:schemeClr val="bg1"/>
                          </a:solidFill>
                        </a:rPr>
                        <a:t>Fibre</a:t>
                      </a:r>
                      <a:r>
                        <a:rPr lang="en-US" sz="2400" b="1" baseline="0" dirty="0">
                          <a:solidFill>
                            <a:schemeClr val="bg1"/>
                          </a:solidFill>
                        </a:rPr>
                        <a:t> Optic</a:t>
                      </a:r>
                      <a:endParaRPr lang="en-GB" sz="2400" b="1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Expensive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Very High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baseline="0" dirty="0">
                          <a:solidFill>
                            <a:schemeClr val="bg1"/>
                          </a:solidFill>
                        </a:rPr>
                        <a:t>Low</a:t>
                      </a:r>
                      <a:endParaRPr lang="en-GB" sz="2400" b="0" baseline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756857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E185CCFD-880D-4EB8-80B2-081F6AF4D439}"/>
              </a:ext>
            </a:extLst>
          </p:cNvPr>
          <p:cNvSpPr/>
          <p:nvPr/>
        </p:nvSpPr>
        <p:spPr>
          <a:xfrm>
            <a:off x="0" y="5513370"/>
            <a:ext cx="12192005" cy="13514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Note: satellite signals can travel with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 attenuation in vacuum of space 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but </a:t>
            </a:r>
            <a:r>
              <a:rPr lang="en-US" sz="28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attenuate when encountering clouds, charged atmospheric particles, solar flares </a:t>
            </a:r>
            <a:r>
              <a:rPr lang="en-US" sz="28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BB440B-B9AF-4603-AFF0-BB94FBE0FDF4}"/>
              </a:ext>
            </a:extLst>
          </p:cNvPr>
          <p:cNvSpPr/>
          <p:nvPr/>
        </p:nvSpPr>
        <p:spPr>
          <a:xfrm>
            <a:off x="2225958" y="1950359"/>
            <a:ext cx="9137785" cy="354248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927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  <p:bldP spid="10" grpId="0" build="p"/>
      <p:bldP spid="8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C5CDA6-D259-43C7-92EF-E9823D7951F5}"/>
              </a:ext>
            </a:extLst>
          </p:cNvPr>
          <p:cNvSpPr/>
          <p:nvPr/>
        </p:nvSpPr>
        <p:spPr>
          <a:xfrm>
            <a:off x="-5" y="0"/>
            <a:ext cx="1219200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are the advantages &amp; disadvantages of wireless compared to wired transmission?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Wireless: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portable devices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remote locations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convenient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setup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lower bandwidth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less secure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Wired: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higher bandwidth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secure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requires additional hardware (cables)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medium would be suitable for long-distance (cross-country/undersea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 cabling? What might be preferred for a mid range and large office respectively?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Long-distance: </a:t>
            </a:r>
            <a:r>
              <a:rPr lang="en-US" sz="3200" dirty="0" err="1">
                <a:solidFill>
                  <a:srgbClr val="00B0F0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optic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very high bandwidth, low attenuation/need for repeaters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Small office: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twisted pair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cheap, bandwidth high enough for few devices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Large office: </a:t>
            </a:r>
            <a:r>
              <a:rPr lang="en-US" sz="3200" dirty="0">
                <a:solidFill>
                  <a:srgbClr val="7002E8"/>
                </a:solidFill>
                <a:latin typeface="Bahnschrift SemiBold SemiConden" panose="020B0502040204020203" pitchFamily="34" charset="0"/>
              </a:rPr>
              <a:t>coaxial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relatively cheap, higher bandwidth than twisted pair</a:t>
            </a:r>
          </a:p>
        </p:txBody>
      </p:sp>
    </p:spTree>
    <p:extLst>
      <p:ext uri="{BB962C8B-B14F-4D97-AF65-F5344CB8AC3E}">
        <p14:creationId xmlns:p14="http://schemas.microsoft.com/office/powerpoint/2010/main" val="217737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6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Network Hardware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534888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Network Hardware: terminators, repeaters, rj-45 connectors, bridge, hub, switch, (wireless) network interface card/controller, wireless access point, gateway, router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Routing tables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Legacy vs Modern Ethernet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Collisions &amp; CSMA/CD (carrier-sense multiple access with collision detection)</a:t>
            </a:r>
            <a:endParaRPr kumimoji="0" lang="en-GB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207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Hardware: Cabling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199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Previously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co-axial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cables was the most common way to connect devices on a LAN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</a:t>
            </a:r>
            <a:r>
              <a:rPr kumimoji="0" lang="en-GB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hese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days,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twisted pair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is the most common.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Fibre optic cables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will be used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 provide the backbone (between cities, undersea etc) for ISPs)</a:t>
            </a:r>
          </a:p>
        </p:txBody>
      </p:sp>
      <p:pic>
        <p:nvPicPr>
          <p:cNvPr id="6" name="Picture 2" descr="https://www.cables-solutions.com/wp-content/uploads/2017/02/Fibre-Optic-Cable.jpg">
            <a:extLst>
              <a:ext uri="{FF2B5EF4-FFF2-40B4-BE49-F238E27FC236}">
                <a16:creationId xmlns:a16="http://schemas.microsoft.com/office/drawing/2014/main" id="{3FF7411C-AB9E-447D-8C38-E91FD5B3B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4341" y="5367478"/>
            <a:ext cx="2903810" cy="103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m.media-amazon.com/images/I/6119soRV9-L._AC_SX425_.jpg">
            <a:extLst>
              <a:ext uri="{FF2B5EF4-FFF2-40B4-BE49-F238E27FC236}">
                <a16:creationId xmlns:a16="http://schemas.microsoft.com/office/drawing/2014/main" id="{9C25C3E6-043A-4BE5-A124-F19BAA599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3714" y="1285327"/>
            <a:ext cx="1464437" cy="1233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previews.123rf.com/images/zazamaza/zazamaza1703/zazamaza170300139/74486293-an-ethernet-wire-cable-and-yellow-patch-cord-with-twisted-pair-isolated-.jpg">
            <a:extLst>
              <a:ext uri="{FF2B5EF4-FFF2-40B4-BE49-F238E27FC236}">
                <a16:creationId xmlns:a16="http://schemas.microsoft.com/office/drawing/2014/main" id="{CD794962-1BAD-4A4B-824A-1059FC65A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2155" y="3203290"/>
            <a:ext cx="1509867" cy="100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05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Bus Topology: Terminators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096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Are resistors that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absorb the electrical signal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stops it reflecting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back down the line and causing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interference</a:t>
            </a:r>
          </a:p>
        </p:txBody>
      </p:sp>
      <p:pic>
        <p:nvPicPr>
          <p:cNvPr id="4098" name="Picture 2" descr="BNC Terminator Plug - 50 Ohm 1% - Male | Computer Cable Store">
            <a:extLst>
              <a:ext uri="{FF2B5EF4-FFF2-40B4-BE49-F238E27FC236}">
                <a16:creationId xmlns:a16="http://schemas.microsoft.com/office/drawing/2014/main" id="{29E926EB-12FE-48AD-817B-AC06E876A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90" y="5233987"/>
            <a:ext cx="2038350" cy="152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iagram illustrating a bus network setup | Topology, Gcse computer science,  Science revision">
            <a:extLst>
              <a:ext uri="{FF2B5EF4-FFF2-40B4-BE49-F238E27FC236}">
                <a16:creationId xmlns:a16="http://schemas.microsoft.com/office/drawing/2014/main" id="{410F86BC-BE50-475C-AEF6-7FD1C8ACD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80" y="1371605"/>
            <a:ext cx="5076820" cy="507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9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Repeaters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7181852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If a line is long (e.g. bus networks &amp; long-distance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fibre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optic cables), due to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attenuation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repeaters are needed to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retransmit the signal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at full strength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Remember,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has the lowest attenuation – so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repeaters are only needed about every 100km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6ED461A3-97DD-4FC9-B311-59D5168AF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89391" y="1453116"/>
            <a:ext cx="3518331" cy="4930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450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Repeaters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8048916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Wireless networking (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phone towers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 can also use repeaters – this may be because of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distance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or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obstacles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such as walls or hills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8194" name="Picture 2" descr="https://upload.wikimedia.org/wikipedia/commons/thumb/f/f1/Repeater-schema.svg/1280px-Repeater-schema.svg.png">
            <a:extLst>
              <a:ext uri="{FF2B5EF4-FFF2-40B4-BE49-F238E27FC236}">
                <a16:creationId xmlns:a16="http://schemas.microsoft.com/office/drawing/2014/main" id="{D74A1B44-9548-40A0-B57A-B6141B002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916" y="1309693"/>
            <a:ext cx="3829595" cy="275272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63879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RJ-45 Connectors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8542826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Twisted pair cables contain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RJ-45 connectors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at either end to allow data transfer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One end will plug into the router/switch/hub, will the other end will plug into the device (computer, server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2050" name="Picture 2" descr="https://www.getic.com/images/catalogue/542/rj45connector-5f918960a9b61-medium.jpeg">
            <a:extLst>
              <a:ext uri="{FF2B5EF4-FFF2-40B4-BE49-F238E27FC236}">
                <a16:creationId xmlns:a16="http://schemas.microsoft.com/office/drawing/2014/main" id="{F9BE0EBA-1801-41D8-8A39-5BB9446D9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9" y="1332290"/>
            <a:ext cx="2307616" cy="230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mazon.com: Cat5e Networking RJ45 Ethernet Patch Cable - (150 Feet) Blue :  Electronics">
            <a:extLst>
              <a:ext uri="{FF2B5EF4-FFF2-40B4-BE49-F238E27FC236}">
                <a16:creationId xmlns:a16="http://schemas.microsoft.com/office/drawing/2014/main" id="{1B39BB19-312A-4425-9C7F-C6768451C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826" y="3940781"/>
            <a:ext cx="3090863" cy="276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4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Bridges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321677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 bridge is a device used to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connect different LANs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together and let them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function as if they were a single network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 RJ45 connector on a twisted pair cable from a switch/hub would connect to the ports</a:t>
            </a:r>
          </a:p>
        </p:txBody>
      </p:sp>
      <p:pic>
        <p:nvPicPr>
          <p:cNvPr id="8" name="Picture 2" descr="https://images.easytechjunkie.com/network-hub-with-cable.jpg">
            <a:extLst>
              <a:ext uri="{FF2B5EF4-FFF2-40B4-BE49-F238E27FC236}">
                <a16:creationId xmlns:a16="http://schemas.microsoft.com/office/drawing/2014/main" id="{B83D3F53-75A2-4B59-AE58-AEA87B215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051" y="2678766"/>
            <a:ext cx="5161573" cy="252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91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Hub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848841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Hubs are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almost never used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these days – but they might still be mentioned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a device on a LAN sends data to a hub, it will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broadcast it to all other devices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on the network – might be suitable in some cases, like video streaming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These days, switches are usually used, since they support unicast, multicast and broadcast</a:t>
            </a:r>
          </a:p>
        </p:txBody>
      </p:sp>
      <p:pic>
        <p:nvPicPr>
          <p:cNvPr id="8" name="Picture 2" descr="https://images.easytechjunkie.com/network-hub-with-cable.jpg">
            <a:extLst>
              <a:ext uri="{FF2B5EF4-FFF2-40B4-BE49-F238E27FC236}">
                <a16:creationId xmlns:a16="http://schemas.microsoft.com/office/drawing/2014/main" id="{B83D3F53-75A2-4B59-AE58-AEA87B215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410" y="2904226"/>
            <a:ext cx="3504489" cy="171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28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Switch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767751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Stores the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(and sometimes IP) addresses of devices on the network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device will send frames (packets) with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destination MAC address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the switch, which will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forward it out of correct port to device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based on its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MAC address table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Supports unicast, multicast &amp; broadcast</a:t>
            </a:r>
          </a:p>
        </p:txBody>
      </p:sp>
      <p:pic>
        <p:nvPicPr>
          <p:cNvPr id="8" name="Picture 2" descr="https://images.easytechjunkie.com/network-hub-with-cable.jpg">
            <a:extLst>
              <a:ext uri="{FF2B5EF4-FFF2-40B4-BE49-F238E27FC236}">
                <a16:creationId xmlns:a16="http://schemas.microsoft.com/office/drawing/2014/main" id="{B83D3F53-75A2-4B59-AE58-AEA87B215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703" y="2678767"/>
            <a:ext cx="4094921" cy="200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19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Interface Controller/Card (NIC)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916863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Ethernet port will be connected to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interface card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(i.e. green circuit board in the picture)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NICs establish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initial connection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handle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communication (buffering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error correction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interrupts)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store the device’s unique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MAC address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perform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encryption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decryption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6" descr="https://ecomputertips.com/wp-content/uploads/2020/08/What-is-network-interface-card.png">
            <a:extLst>
              <a:ext uri="{FF2B5EF4-FFF2-40B4-BE49-F238E27FC236}">
                <a16:creationId xmlns:a16="http://schemas.microsoft.com/office/drawing/2014/main" id="{169F5FB1-1225-4FF3-A729-267DE6FC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863" y="2739537"/>
            <a:ext cx="4679950" cy="267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27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Wireless Network Interface Controller/Card (WNIC)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7359685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Provides the same features as a NIC – but just for wireless communication (e.g. over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WiFi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, Bluetooth, mobile networks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etc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)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WNICs contain antenna to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transmit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receive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wireless signals establish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initial connection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handle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communication (buffering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error correction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interrupts)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store the device’s unique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MAC address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perform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encryption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decryption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6" descr="https://ecomputertips.com/wp-content/uploads/2020/08/What-is-network-interface-card.png">
            <a:extLst>
              <a:ext uri="{FF2B5EF4-FFF2-40B4-BE49-F238E27FC236}">
                <a16:creationId xmlns:a16="http://schemas.microsoft.com/office/drawing/2014/main" id="{169F5FB1-1225-4FF3-A729-267DE6FC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685" y="2739537"/>
            <a:ext cx="4679950" cy="267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98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WNICs vs NICs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Can you think of devices that have both a WNIC &amp; NIC (in typical cases, these would be combined onto the same board)?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Desktops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some older laptops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(though thinner laptops these days often don’t have NICs, since they don’t have an ethernet port)</a:t>
            </a:r>
          </a:p>
        </p:txBody>
      </p:sp>
    </p:spTree>
    <p:extLst>
      <p:ext uri="{BB962C8B-B14F-4D97-AF65-F5344CB8AC3E}">
        <p14:creationId xmlns:p14="http://schemas.microsoft.com/office/powerpoint/2010/main" val="3483296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WNICs vs NICs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Likewise, can you think of a device that would only have a WNIC?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Phones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tablets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home smart devices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thin laptops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notebooks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How about a device that might only have a NIC?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Some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servers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printers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CCTV cameras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network-attached storage (NAS) devices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may only support wired connections</a:t>
            </a:r>
          </a:p>
        </p:txBody>
      </p:sp>
    </p:spTree>
    <p:extLst>
      <p:ext uri="{BB962C8B-B14F-4D97-AF65-F5344CB8AC3E}">
        <p14:creationId xmlns:p14="http://schemas.microsoft.com/office/powerpoint/2010/main" val="91944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Servers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Thinkin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g back to what we’ve learnt, why would servers use wired connections?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they could be wired in a star/mesh topology and hence have a range of advantages: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Higher bandwidth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Wired is a more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reliable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connection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 collisions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/interference (in star/mesh)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Higher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security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Longer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range</a:t>
            </a:r>
          </a:p>
        </p:txBody>
      </p:sp>
    </p:spTree>
    <p:extLst>
      <p:ext uri="{BB962C8B-B14F-4D97-AF65-F5344CB8AC3E}">
        <p14:creationId xmlns:p14="http://schemas.microsoft.com/office/powerpoint/2010/main" val="55600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Wireless Access Point (WAP)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78207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Central device in wireless LAN is a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Wireless Access Point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(WAP) – a home router will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provid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 this functionality. </a:t>
            </a:r>
            <a:r>
              <a:rPr lang="en-US" sz="3600" dirty="0">
                <a:solidFill>
                  <a:srgbClr val="7002E8"/>
                </a:solidFill>
                <a:latin typeface="Bahnschrift SemiBold SemiConden" panose="020B0502040204020203" pitchFamily="34" charset="0"/>
              </a:rPr>
              <a:t>Receives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transmits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wireless signals via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antenna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(s)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a client has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Wireless Network Interface Controller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(WNIC), it should be able to connect to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Wireless Access Point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(WAP)</a:t>
            </a:r>
          </a:p>
        </p:txBody>
      </p:sp>
      <p:pic>
        <p:nvPicPr>
          <p:cNvPr id="8" name="Picture 2" descr="https://www.netgear.com/uk/media/WAC104_productcarousel_hero_image_tcm158-99543.png">
            <a:extLst>
              <a:ext uri="{FF2B5EF4-FFF2-40B4-BE49-F238E27FC236}">
                <a16:creationId xmlns:a16="http://schemas.microsoft.com/office/drawing/2014/main" id="{FE45BA07-2465-478D-9B97-080F45B1F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700" y="2685691"/>
            <a:ext cx="4095224" cy="2817767"/>
          </a:xfrm>
          <a:prstGeom prst="rect">
            <a:avLst/>
          </a:prstGeom>
          <a:solidFill>
            <a:schemeClr val="bg1">
              <a:lumMod val="65000"/>
            </a:schemeClr>
          </a:solidFill>
          <a:extLst/>
        </p:spPr>
      </p:pic>
    </p:spTree>
    <p:extLst>
      <p:ext uri="{BB962C8B-B14F-4D97-AF65-F5344CB8AC3E}">
        <p14:creationId xmlns:p14="http://schemas.microsoft.com/office/powerpoint/2010/main" val="404704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Gateway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7153275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Acts as a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gate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 the network – i.e. packets entering or exiting the network will pass through it. 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convert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incoming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outgoing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data between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different protocols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act as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firewall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allow/block packets based on certain criteria</a:t>
            </a:r>
          </a:p>
        </p:txBody>
      </p:sp>
      <p:pic>
        <p:nvPicPr>
          <p:cNvPr id="3074" name="Picture 2" descr="https://techhub.hpe.com/eginfolib/networking/docs/switches/5940/5200-1011b_hi-avail_cg/content/images/image32.png">
            <a:extLst>
              <a:ext uri="{FF2B5EF4-FFF2-40B4-BE49-F238E27FC236}">
                <a16:creationId xmlns:a16="http://schemas.microsoft.com/office/drawing/2014/main" id="{7AA1361B-F989-4AA2-9CB0-BDB9CF79C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575" y="1936131"/>
            <a:ext cx="4616796" cy="389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501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321677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Technically, routers only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(i.e. direct/forward) packets (data) to the next location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people call a ‘router’ in a home actually provides the functionality of not only a router, but also a switch, bridge, wireless access point, gateway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2" descr="https://www.netgear.com/uk/media/WAC104_productcarousel_hero_image_tcm158-99543.png">
            <a:extLst>
              <a:ext uri="{FF2B5EF4-FFF2-40B4-BE49-F238E27FC236}">
                <a16:creationId xmlns:a16="http://schemas.microsoft.com/office/drawing/2014/main" id="{BAB206BC-8AB8-4E16-9211-6C8983FD6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1248959"/>
            <a:ext cx="4737264" cy="3259530"/>
          </a:xfrm>
          <a:prstGeom prst="rect">
            <a:avLst/>
          </a:prstGeom>
          <a:solidFill>
            <a:schemeClr val="bg1">
              <a:lumMod val="65000"/>
            </a:schemeClr>
          </a:solidFill>
          <a:extLst/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FD27DC87-F394-4B6C-9579-940930491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4680353"/>
            <a:ext cx="4737265" cy="192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97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6321677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 contrast, a router at the bottom of the ocean where e.g. an undersea cable splits in two wouldn’t need these additional features such as being a wireless access point, bridge, switch, gateway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D27DC87-F394-4B6C-9579-940930491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4680353"/>
            <a:ext cx="4737265" cy="192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0FB254-F11E-4244-92C7-0232DD9531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6701" y="1254562"/>
            <a:ext cx="4237087" cy="319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27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Routing Tables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94995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Suppose device 12.0.0.1 wants to send to 14.0.0.1 – can you figure out the path the packet would take?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R2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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7002E8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R1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 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R4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 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14.0.0.1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How about if 12.0.0.1 wants to send to 12.0.0.2?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The switch would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realise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 the device was on the network – the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  <a:sym typeface="Wingdings" panose="05000000000000000000" pitchFamily="2" charset="2"/>
              </a:rPr>
              <a:t>packet wouldn’t leave the network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6" name="Picture 2" descr="http://www.tcpipguide.com/free/diagrams/iprouting.png">
            <a:extLst>
              <a:ext uri="{FF2B5EF4-FFF2-40B4-BE49-F238E27FC236}">
                <a16:creationId xmlns:a16="http://schemas.microsoft.com/office/drawing/2014/main" id="{E21A3C37-109C-45F3-9069-7777F66D9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50" y="1535708"/>
            <a:ext cx="6057900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92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Why do you think a typical home router performs the functions of a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router, switch, bridge, wireless access point, gateway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?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it makes it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easier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the home user – regular people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don’t want 5 different devices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they want 1 that does everything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contrast, a business might have a more complex setup – e.g. many wireless access points, but only 1 router, switch, bridge, gateway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005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IEEE Names for Ethernet &amp;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WiFi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1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Institute of Electrical and Electronics Engineers (IEEE) write the standards for both. Officially, they are:</a:t>
            </a:r>
          </a:p>
          <a:p>
            <a:pPr lvl="0">
              <a:defRPr/>
            </a:pPr>
            <a:endParaRPr lang="en-GB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Ethernet: </a:t>
            </a:r>
            <a:r>
              <a:rPr lang="en-GB" sz="31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802.3</a:t>
            </a:r>
          </a:p>
          <a:p>
            <a:pPr lvl="0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is further categorized into 5 generations: standard, fast, gigabit, 10 gigabit and 100 gigabit</a:t>
            </a:r>
          </a:p>
          <a:p>
            <a:pPr lvl="0">
              <a:defRPr/>
            </a:pPr>
            <a:endParaRPr lang="en-GB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GB" sz="31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</a:t>
            </a:r>
            <a:r>
              <a:rPr lang="en-GB" sz="31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802.11</a:t>
            </a:r>
          </a:p>
          <a:p>
            <a:pPr lvl="0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Additional letters come from variations on the spec</a:t>
            </a:r>
          </a:p>
          <a:p>
            <a:pPr lvl="0">
              <a:defRPr/>
            </a:pPr>
            <a:endParaRPr lang="en-GB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“802” comes from the fact the first meeting was held in 19</a:t>
            </a:r>
            <a:r>
              <a:rPr lang="en-GB" sz="31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80</a:t>
            </a: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/0</a:t>
            </a:r>
            <a:r>
              <a:rPr lang="en-GB" sz="31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2</a:t>
            </a: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(February)</a:t>
            </a:r>
          </a:p>
        </p:txBody>
      </p:sp>
    </p:spTree>
    <p:extLst>
      <p:ext uri="{BB962C8B-B14F-4D97-AF65-F5344CB8AC3E}">
        <p14:creationId xmlns:p14="http://schemas.microsoft.com/office/powerpoint/2010/main" val="154779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0"/>
            <a:ext cx="2440651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can see the various </a:t>
            </a:r>
            <a:r>
              <a:rPr lang="en-GB" sz="31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standards the router supports &amp; various other information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58CD67-E055-40EB-B069-27A139E43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926" y="0"/>
            <a:ext cx="97427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475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Legacy (Old) Internet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767751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 stated, </a:t>
            </a:r>
            <a:r>
              <a:rPr lang="en-GB" sz="31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hubs</a:t>
            </a:r>
            <a:r>
              <a:rPr lang="en-GB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were used about 30 years ago – they would broadcast data to all devices. </a:t>
            </a:r>
          </a:p>
          <a:p>
            <a:pPr lvl="0">
              <a:defRPr/>
            </a:pPr>
            <a:endParaRPr lang="en-US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receiving device would then have to check the MAC address in the packet and determine if it was intended for them or not</a:t>
            </a:r>
          </a:p>
          <a:p>
            <a:pPr lvl="0">
              <a:defRPr/>
            </a:pPr>
            <a:endParaRPr lang="en-US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Bus topologies also work the same way – </a:t>
            </a:r>
            <a:r>
              <a:rPr lang="en-US" sz="31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data is sent along the public bus line</a:t>
            </a: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all clients will receive it and have to check if it’s intended for them (based on MAC/IP address)</a:t>
            </a:r>
            <a:endParaRPr lang="en-GB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 descr="https://encrypted-tbn0.gstatic.com/images?q=tbn:ANd9GcSbbvNs7W9tE6eEicEF8HJ3A5jQ_IJofqEN2g&amp;usqp=CAU">
            <a:extLst>
              <a:ext uri="{FF2B5EF4-FFF2-40B4-BE49-F238E27FC236}">
                <a16:creationId xmlns:a16="http://schemas.microsoft.com/office/drawing/2014/main" id="{02A4AB67-AF49-445D-BF0E-F3D18C2BF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072" y="2556253"/>
            <a:ext cx="3814020" cy="327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38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Collisions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2811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Using a shared medium for transmission (e.g. bus lanes) for data transfer means there can be collisions – i.e. two devices transmitting at the same time, which causes </a:t>
            </a:r>
            <a:r>
              <a:rPr lang="en-US" sz="31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interference</a:t>
            </a: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the data to become corrupted</a:t>
            </a:r>
          </a:p>
          <a:p>
            <a:pPr lvl="0">
              <a:defRPr/>
            </a:pPr>
            <a:endParaRPr lang="en-US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 approach called </a:t>
            </a:r>
            <a:r>
              <a:rPr lang="en-US" sz="31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CSMA-CD</a:t>
            </a:r>
            <a:r>
              <a:rPr lang="en-US" sz="31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(carrier sense, multiple access with collision detection) can be used to solve this</a:t>
            </a:r>
            <a:endParaRPr lang="en-GB" sz="31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4" descr="Collision in computer networking | Network Encyclopedia">
            <a:extLst>
              <a:ext uri="{FF2B5EF4-FFF2-40B4-BE49-F238E27FC236}">
                <a16:creationId xmlns:a16="http://schemas.microsoft.com/office/drawing/2014/main" id="{33BC2E36-A3CC-4136-AFEE-FFD90578A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132" y="3834714"/>
            <a:ext cx="4797493" cy="254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upload.wikimedia.org/wikipedia/commons/thumb/0/0f/Interference_of_two_waves.svg/1200px-Interference_of_two_waves.svg.png">
            <a:extLst>
              <a:ext uri="{FF2B5EF4-FFF2-40B4-BE49-F238E27FC236}">
                <a16:creationId xmlns:a16="http://schemas.microsoft.com/office/drawing/2014/main" id="{507628C1-27C0-4ABB-B1F8-8934D87C00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75" y="4207493"/>
            <a:ext cx="5962869" cy="199259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27437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CSMA-CD (carrier sense, multiple access with collision detection)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lvl="0" indent="-742950">
              <a:buFont typeface="+mj-lt"/>
              <a:buAutoNum type="arabicPeriod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Check voltage level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on wire (no voltage = no activity)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there is voltage (i.e. message), then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wait random time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before re-checking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 activity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detected,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start transmission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Continuously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check for collision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no collision,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continue transmission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collision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stop transmission &amp; transmit </a:t>
            </a:r>
            <a:r>
              <a:rPr lang="en-GB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jamming signal</a:t>
            </a:r>
            <a:r>
              <a:rPr lang="en-GB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notify other nodes of collision – wait </a:t>
            </a: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random time and try again</a:t>
            </a:r>
          </a:p>
        </p:txBody>
      </p:sp>
      <p:pic>
        <p:nvPicPr>
          <p:cNvPr id="6" name="Picture 4" descr="Collision in computer networking | Network Encyclopedia">
            <a:extLst>
              <a:ext uri="{FF2B5EF4-FFF2-40B4-BE49-F238E27FC236}">
                <a16:creationId xmlns:a16="http://schemas.microsoft.com/office/drawing/2014/main" id="{0B8B88C2-78DA-4B04-B539-C8D28B4883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4692" y="2885953"/>
            <a:ext cx="2884694" cy="1533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58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CSMA-CD (carrier sense, multiple access with collision detection)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two devices send at the same time, why do you think both wait a (different) random amount of time before trying to retransmit?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let’s say if both wait 0.01s, there will be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another collision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while if 1 waits 0.01s and the other waits 0.05s before rechecking,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chance of collision will be reduced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of course, if there’s another collision, they will both wait a new random amount of time again</a:t>
            </a:r>
            <a:endParaRPr lang="en-GB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01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Modern Ethernet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Uses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switches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instead of hubs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Switches store an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MAC/IP address table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devices on the network, so they can send packets to specific devices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Switches hence support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unicast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multicast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7002E8"/>
                </a:solidFill>
                <a:latin typeface="Bahnschrift SemiBold SemiConden" panose="020B0502040204020203" pitchFamily="34" charset="0"/>
              </a:rPr>
              <a:t>broadcast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Also support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full-duplex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communication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Switches will have a </a:t>
            </a:r>
            <a:r>
              <a:rPr lang="en-US" sz="3600" dirty="0">
                <a:solidFill>
                  <a:srgbClr val="7002E8"/>
                </a:solidFill>
                <a:latin typeface="Bahnschrift SemiBold SemiConden" panose="020B0502040204020203" pitchFamily="34" charset="0"/>
              </a:rPr>
              <a:t>buffer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which can temporarily store packets when under high load</a:t>
            </a:r>
          </a:p>
        </p:txBody>
      </p:sp>
    </p:spTree>
    <p:extLst>
      <p:ext uri="{BB962C8B-B14F-4D97-AF65-F5344CB8AC3E}">
        <p14:creationId xmlns:p14="http://schemas.microsoft.com/office/powerpoint/2010/main" val="164762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Modern Ethernet: Collisions?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2"/>
            <a:ext cx="12192000" cy="37667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using full-duplex links, are collisions possible?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since full-duplex provides data transfer in both directions – if A is connected to B, there will be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dedicated wire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supporting data transmission from A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B and another dedicated wire supporting transmission from B  A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2E96607-5540-40F1-AEDF-DC08A10A7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409" y="4790348"/>
            <a:ext cx="8506031" cy="181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732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-6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1996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Give a simple description of a hub, switch, router, bridge, gateway, repeater, wireless access point, (wireless) network interface card: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Hub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connects devices on a network and broadcasts all packets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Switch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connects devices – supports unicast, multicast, broadcast by using a MAC address table and sending data out the correct port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routes packets between devices/networks by sending packets to next hop, based on routing table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AA6212"/>
                </a:solidFill>
                <a:latin typeface="Bahnschrift SemiBold SemiConden" panose="020B0502040204020203" pitchFamily="34" charset="0"/>
              </a:rPr>
              <a:t>Bridge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connects two network segments into a single network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7002E8"/>
                </a:solidFill>
                <a:latin typeface="Bahnschrift SemiBold SemiConden" panose="020B0502040204020203" pitchFamily="34" charset="0"/>
              </a:rPr>
              <a:t>Gateway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entry/exit point of a network – connects networks of different protocols; can act as a firewall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Repeater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retransmits signal at full strength to prevent signal loss due to attenuation</a:t>
            </a:r>
          </a:p>
        </p:txBody>
      </p:sp>
    </p:spTree>
    <p:extLst>
      <p:ext uri="{BB962C8B-B14F-4D97-AF65-F5344CB8AC3E}">
        <p14:creationId xmlns:p14="http://schemas.microsoft.com/office/powerpoint/2010/main" val="2760539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-6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1996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…continued…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Wireless access point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allows devices to connect wirelessly; has antenna to receive/transmit signals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Network interface card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contains Ethernet port, establishes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initial connection, communication (buffering, error correction, interrupts), stores MAC address, performs encryption/decryption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Wireless network interface card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as above, but no Ethernet port &amp; supports wireless connections instead</a:t>
            </a:r>
          </a:p>
        </p:txBody>
      </p:sp>
    </p:spTree>
    <p:extLst>
      <p:ext uri="{BB962C8B-B14F-4D97-AF65-F5344CB8AC3E}">
        <p14:creationId xmlns:p14="http://schemas.microsoft.com/office/powerpoint/2010/main" val="311889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-6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1996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How are collisions handled on a bus network – is this an issue on modern bus networks?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Check voltage level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on wire (no voltage = no activity)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there is voltage (i.e. message), then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wait random time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before re-checking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 activity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detected,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start transmission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Continuously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check for collision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no collision,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continue transmission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collision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stop transmission &amp; transmit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jamming signal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notify other nodes of collision – wait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random time and try again</a:t>
            </a:r>
          </a:p>
        </p:txBody>
      </p:sp>
    </p:spTree>
    <p:extLst>
      <p:ext uri="{BB962C8B-B14F-4D97-AF65-F5344CB8AC3E}">
        <p14:creationId xmlns:p14="http://schemas.microsoft.com/office/powerpoint/2010/main" val="152576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Internet Data Transmission</a:t>
            </a:r>
          </a:p>
        </p:txBody>
      </p:sp>
    </p:spTree>
    <p:extLst>
      <p:ext uri="{BB962C8B-B14F-4D97-AF65-F5344CB8AC3E}">
        <p14:creationId xmlns:p14="http://schemas.microsoft.com/office/powerpoint/2010/main" val="3484339177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Internet vs world-wide web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Internet Service Providers (ISPs)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Packet-switching vs circuit switching – use cases, advantages and disadvantages</a:t>
            </a:r>
          </a:p>
        </p:txBody>
      </p:sp>
    </p:spTree>
    <p:extLst>
      <p:ext uri="{BB962C8B-B14F-4D97-AF65-F5344CB8AC3E}">
        <p14:creationId xmlns:p14="http://schemas.microsoft.com/office/powerpoint/2010/main" val="427911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WWW vs Internet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WWW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World Wide Web –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collection of webpages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linked together and accessed via the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HTTP(S)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protocol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Internet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inter-network –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worldwide connection of devices and infrastructure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(cabling, satellites, routers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 – communicates over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IP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any digital data can be sent – webpages, media, emails, files, programs, text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 the Internet is a </a:t>
            </a:r>
            <a:r>
              <a:rPr lang="en-US" sz="36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superset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containing the World Wide Web…</a:t>
            </a:r>
          </a:p>
        </p:txBody>
      </p:sp>
    </p:spTree>
    <p:extLst>
      <p:ext uri="{BB962C8B-B14F-4D97-AF65-F5344CB8AC3E}">
        <p14:creationId xmlns:p14="http://schemas.microsoft.com/office/powerpoint/2010/main" val="278379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390326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Internet </a:t>
            </a:r>
            <a:r>
              <a:rPr lang="en-US" sz="44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vs</a:t>
            </a:r>
            <a:r>
              <a:rPr lang="en-US" sz="4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44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WWW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390326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6463144" y="1023562"/>
            <a:ext cx="3238501" cy="44472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Clients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Servers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IP/TCP/UDP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Infrastructure/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Cables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Emails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Files</a:t>
            </a: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SSH/Telnet/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4A744D2-8318-4E75-B83E-5249792F292B}"/>
              </a:ext>
            </a:extLst>
          </p:cNvPr>
          <p:cNvSpPr/>
          <p:nvPr/>
        </p:nvSpPr>
        <p:spPr>
          <a:xfrm>
            <a:off x="5404511" y="221775"/>
            <a:ext cx="6414450" cy="6414450"/>
          </a:xfrm>
          <a:prstGeom prst="ellipse">
            <a:avLst/>
          </a:prstGeom>
          <a:noFill/>
          <a:ln w="76200">
            <a:solidFill>
              <a:srgbClr val="00B0F0"/>
            </a:solidFill>
          </a:ln>
          <a:effectLst>
            <a:glow rad="2413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5DF7D88-810D-4B1F-9403-2D8CE7D7889D}"/>
              </a:ext>
            </a:extLst>
          </p:cNvPr>
          <p:cNvSpPr/>
          <p:nvPr/>
        </p:nvSpPr>
        <p:spPr>
          <a:xfrm>
            <a:off x="8758807" y="3080979"/>
            <a:ext cx="2444089" cy="2444089"/>
          </a:xfrm>
          <a:prstGeom prst="ellipse">
            <a:avLst/>
          </a:prstGeom>
          <a:noFill/>
          <a:ln w="76200">
            <a:solidFill>
              <a:srgbClr val="FFC000"/>
            </a:solidFill>
          </a:ln>
          <a:effectLst>
            <a:glow rad="241300">
              <a:srgbClr val="FFC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35B3C4-496A-42A3-808E-60624CC9C5B3}"/>
              </a:ext>
            </a:extLst>
          </p:cNvPr>
          <p:cNvSpPr/>
          <p:nvPr/>
        </p:nvSpPr>
        <p:spPr>
          <a:xfrm>
            <a:off x="8992739" y="3354338"/>
            <a:ext cx="2033878" cy="1897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Webpages via HTTPS</a:t>
            </a:r>
          </a:p>
        </p:txBody>
      </p:sp>
    </p:spTree>
    <p:extLst>
      <p:ext uri="{BB962C8B-B14F-4D97-AF65-F5344CB8AC3E}">
        <p14:creationId xmlns:p14="http://schemas.microsoft.com/office/powerpoint/2010/main" val="105022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3" grpId="0" animBg="1"/>
      <p:bldP spid="8" grpId="0" animBg="1"/>
      <p:bldP spid="10" grpId="0" build="p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Infrastructure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Internet can be considered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huge WAN</a:t>
            </a:r>
          </a:p>
          <a:p>
            <a:pPr lvl="0" algn="ctr">
              <a:defRPr/>
            </a:pPr>
            <a:endParaRPr lang="en-US" sz="36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It was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never designed as a ‘whole’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it simply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grew naturally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(with millions of people adding servers &amp; even more acting as clients)</a:t>
            </a:r>
          </a:p>
        </p:txBody>
      </p:sp>
    </p:spTree>
    <p:extLst>
      <p:ext uri="{BB962C8B-B14F-4D97-AF65-F5344CB8AC3E}">
        <p14:creationId xmlns:p14="http://schemas.microsoft.com/office/powerpoint/2010/main" val="390342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Service Provider (ISP)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Internet wasn’t officially designed, however it developed into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hierarchical model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Access/Tier 3 ISPs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allow an individual/business to connect to regional ISP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Regional/Tier 2 ISPs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connect local access ISPs &amp; provide national/regional coverage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Global/Tier 1 ISPs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provide global backbone (undersea cables, satellites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many ISPs will fall into multiple categories – e.g. China Mobile, AT&amp;T and BT are all 3</a:t>
            </a:r>
          </a:p>
        </p:txBody>
      </p:sp>
    </p:spTree>
    <p:extLst>
      <p:ext uri="{BB962C8B-B14F-4D97-AF65-F5344CB8AC3E}">
        <p14:creationId xmlns:p14="http://schemas.microsoft.com/office/powerpoint/2010/main" val="234010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Service Provider (ISP)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China, there are only </a:t>
            </a:r>
            <a:r>
              <a:rPr lang="en-US" sz="34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 ISPs 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(China Mobile/Telecom/Unicom) – these 3 are massive companies, hence provide services from local (tier 3) to global (tier 1)</a:t>
            </a:r>
          </a:p>
          <a:p>
            <a:pPr lvl="0" algn="ctr">
              <a:defRPr/>
            </a:pPr>
            <a:endParaRPr lang="en-US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contrast, in the UK, there are “</a:t>
            </a:r>
            <a:r>
              <a:rPr lang="en-US" sz="34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more than 200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” different ISPs – so most of these will be </a:t>
            </a:r>
            <a:r>
              <a:rPr lang="en-US" sz="34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tier 3 (local)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less will be </a:t>
            </a:r>
            <a:r>
              <a:rPr lang="en-US" sz="3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tier 2 (regional/national)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some will be </a:t>
            </a:r>
            <a:r>
              <a:rPr lang="en-US" sz="34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tier 1 (global)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 few will be all 3 tiers (BT, Vodaphone </a:t>
            </a:r>
            <a:r>
              <a:rPr lang="en-US" sz="3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85613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Service Provider (ISP)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Let’s see how a packet might be routed from </a:t>
            </a:r>
            <a:r>
              <a:rPr lang="en-US" sz="3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someone on one ISP, </a:t>
            </a:r>
            <a:r>
              <a:rPr lang="en-US" sz="34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to someone on a different ISP</a:t>
            </a:r>
            <a:b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don’t get confused about “stage 1-3” – that isn’t talking about the “tier 1-3” we mentioned earlier</a:t>
            </a:r>
          </a:p>
        </p:txBody>
      </p:sp>
    </p:spTree>
    <p:extLst>
      <p:ext uri="{BB962C8B-B14F-4D97-AF65-F5344CB8AC3E}">
        <p14:creationId xmlns:p14="http://schemas.microsoft.com/office/powerpoint/2010/main" val="878821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12A1B5-ED82-4E99-A261-92CADFF18A26}"/>
              </a:ext>
            </a:extLst>
          </p:cNvPr>
          <p:cNvSpPr/>
          <p:nvPr/>
        </p:nvSpPr>
        <p:spPr>
          <a:xfrm>
            <a:off x="7699917" y="4153829"/>
            <a:ext cx="4492083" cy="270417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Bahnschrift SemiBold Condensed" panose="020B0502040204020203" pitchFamily="34" charset="0"/>
              </a:rPr>
              <a:t>Packets sent to your ISP’s local router in your city/region</a:t>
            </a:r>
            <a:endParaRPr lang="en-GB" sz="24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565528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F6AC17-AC2D-4494-AA76-095E7FFF1FF1}"/>
              </a:ext>
            </a:extLst>
          </p:cNvPr>
          <p:cNvSpPr/>
          <p:nvPr/>
        </p:nvSpPr>
        <p:spPr>
          <a:xfrm>
            <a:off x="1" y="5843239"/>
            <a:ext cx="12192000" cy="101476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Bahnschrift SemiBold Condensed" panose="020B0502040204020203" pitchFamily="34" charset="0"/>
              </a:rPr>
              <a:t>Packets could be routed via own ISP’s cabling/shared cables to different city if possible…if not, we need stage 3…</a:t>
            </a:r>
            <a:endParaRPr lang="en-GB" sz="24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602310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3DA84E-988A-4399-B0EF-47FFDFA8B9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676697-13EF-4641-A2BC-0C8758029C83}"/>
              </a:ext>
            </a:extLst>
          </p:cNvPr>
          <p:cNvSpPr/>
          <p:nvPr/>
        </p:nvSpPr>
        <p:spPr>
          <a:xfrm>
            <a:off x="1" y="5843239"/>
            <a:ext cx="12192000" cy="101476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Bahnschrift SemiBold Condensed" panose="020B0502040204020203" pitchFamily="34" charset="0"/>
              </a:rPr>
              <a:t>IXPs are locations where multiple ISPs meet – the packets can be swapped from one network to another</a:t>
            </a:r>
            <a:endParaRPr lang="en-GB" sz="2400" dirty="0"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259897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3DA84E-988A-4399-B0EF-47FFDFA8B9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610FF7A-009E-4C45-AD84-D82D0823595A}"/>
              </a:ext>
            </a:extLst>
          </p:cNvPr>
          <p:cNvSpPr txBox="1">
            <a:spLocks/>
          </p:cNvSpPr>
          <p:nvPr/>
        </p:nvSpPr>
        <p:spPr>
          <a:xfrm>
            <a:off x="-1115592" y="301546"/>
            <a:ext cx="9144000" cy="9584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Tier 1 – Global Backbone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34269851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3DA84E-988A-4399-B0EF-47FFDFA8B9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301366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Undersea Cable Maps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These undersea cable maps come from </a:t>
            </a:r>
            <a:r>
              <a:rPr lang="en-US" sz="3400" dirty="0">
                <a:solidFill>
                  <a:srgbClr val="00B0F0"/>
                </a:solidFill>
                <a:latin typeface="Bahnschrift SemiBold SemiConden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https://www.submarinecablemap.com/</a:t>
            </a:r>
            <a:r>
              <a:rPr lang="en-US" sz="3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- you can check it out, if you’re interested</a:t>
            </a:r>
          </a:p>
        </p:txBody>
      </p:sp>
    </p:spTree>
    <p:extLst>
      <p:ext uri="{BB962C8B-B14F-4D97-AF65-F5344CB8AC3E}">
        <p14:creationId xmlns:p14="http://schemas.microsoft.com/office/powerpoint/2010/main" val="361005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Undersea Cables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8293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</a:t>
            </a:r>
            <a:r>
              <a:rPr lang="en-US" sz="34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3 gold circles 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contain the actual </a:t>
            </a:r>
            <a:r>
              <a:rPr lang="en-US" sz="3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cables – the rest is all protection – why do you think so much is needed?</a:t>
            </a:r>
          </a:p>
          <a:p>
            <a:pPr lvl="0" algn="ctr">
              <a:defRPr/>
            </a:pPr>
            <a:endParaRPr lang="en-US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Extremely </a:t>
            </a:r>
            <a:r>
              <a:rPr lang="en-US" sz="34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 pressure 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at bottom of ocean, to prevent leaks…even some unexpected reasons…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77EE159-6F47-451D-BBAA-D0746B6B9A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517" y="1828799"/>
            <a:ext cx="5892197" cy="4442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03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756203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Access in Remote Locations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Surprisingly, even many </a:t>
            </a:r>
            <a:r>
              <a:rPr lang="en-US" sz="34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small islands 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(with populations of a few thousand or less) are connected with </a:t>
            </a:r>
            <a:r>
              <a:rPr lang="en-US" sz="34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of course, there are still some that aren’t</a:t>
            </a:r>
          </a:p>
          <a:p>
            <a:pPr lvl="0" algn="ctr">
              <a:defRPr/>
            </a:pPr>
            <a:endParaRPr lang="en-US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Antarctica </a:t>
            </a:r>
            <a:r>
              <a:rPr lang="en-US" sz="34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isn’t connected by </a:t>
            </a:r>
            <a:r>
              <a:rPr lang="en-US" sz="3400" dirty="0" err="1">
                <a:solidFill>
                  <a:srgbClr val="FFC000"/>
                </a:solidFill>
                <a:latin typeface="Bahnschrift SemiBold SemiConden" panose="020B0502040204020203" pitchFamily="34" charset="0"/>
              </a:rPr>
              <a:t>fibre</a:t>
            </a:r>
            <a:endParaRPr lang="en-US" sz="34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endParaRPr lang="en-US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 how can people living/working in these areas access the Internet?</a:t>
            </a:r>
          </a:p>
          <a:p>
            <a:pPr lvl="0" algn="ctr">
              <a:defRPr/>
            </a:pPr>
            <a:endParaRPr lang="en-US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Using </a:t>
            </a:r>
            <a:r>
              <a:rPr lang="en-US" sz="34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satellites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(though the speed is </a:t>
            </a:r>
            <a:r>
              <a:rPr lang="en-US" sz="34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slow &amp; expensive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it supposedly costs $3 to send an email, on Antarctica)</a:t>
            </a:r>
          </a:p>
        </p:txBody>
      </p:sp>
    </p:spTree>
    <p:extLst>
      <p:ext uri="{BB962C8B-B14F-4D97-AF65-F5344CB8AC3E}">
        <p14:creationId xmlns:p14="http://schemas.microsoft.com/office/powerpoint/2010/main" val="2647896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0673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Do you remember what the function of a router is?</a:t>
            </a:r>
          </a:p>
          <a:p>
            <a:pPr lvl="0" algn="ctr">
              <a:defRPr/>
            </a:pPr>
            <a:endParaRPr lang="en-US" sz="34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look at the </a:t>
            </a:r>
            <a:r>
              <a:rPr lang="en-US" sz="3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destination IP address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then </a:t>
            </a:r>
            <a:r>
              <a:rPr lang="en-US" sz="34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forward the packet to the next hop</a:t>
            </a:r>
            <a:r>
              <a:rPr lang="en-US" sz="3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based on its </a:t>
            </a:r>
            <a:r>
              <a:rPr lang="en-US" sz="34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routing table</a:t>
            </a:r>
          </a:p>
        </p:txBody>
      </p:sp>
      <p:pic>
        <p:nvPicPr>
          <p:cNvPr id="6" name="Picture 2" descr="http://www.tcpipguide.com/free/diagrams/iprouting.png">
            <a:extLst>
              <a:ext uri="{FF2B5EF4-FFF2-40B4-BE49-F238E27FC236}">
                <a16:creationId xmlns:a16="http://schemas.microsoft.com/office/drawing/2014/main" id="{E21A3C37-109C-45F3-9069-7777F66D9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557" y="1225926"/>
            <a:ext cx="6940550" cy="551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16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94995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Suppose device 12.0.0.1 wants to send to 14.0.0.1 – can you figure out the path the packet would take?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R2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R1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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R4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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14.0.0.1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  <a:sym typeface="Wingdings" panose="05000000000000000000" pitchFamily="2" charset="2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How about if 12.0.0.1 wants to send to 12.0.0.2?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The switch would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realise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the device was on the network – the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packet wouldn’t leave the network</a:t>
            </a:r>
            <a:endParaRPr lang="en-US" sz="32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 descr="http://www.tcpipguide.com/free/diagrams/iprouting.png">
            <a:extLst>
              <a:ext uri="{FF2B5EF4-FFF2-40B4-BE49-F238E27FC236}">
                <a16:creationId xmlns:a16="http://schemas.microsoft.com/office/drawing/2014/main" id="{E21A3C37-109C-45F3-9069-7777F66D9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50" y="1535708"/>
            <a:ext cx="6057900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54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 &amp; Buffers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Routers – like (W)NICs, sound cards, GPUs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have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buffers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buffer is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temporary storage space to hold data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as other data is being processed/transmitted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Imagine a backbone router has a maximum bandwidth of 1Gb/s – what happens if it receives 1.1Gb/s in a second? We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don’t want to drop those packets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so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we’d store that extra 100Mb in a buffer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until the router is able to process is</a:t>
            </a:r>
          </a:p>
        </p:txBody>
      </p:sp>
    </p:spTree>
    <p:extLst>
      <p:ext uri="{BB962C8B-B14F-4D97-AF65-F5344CB8AC3E}">
        <p14:creationId xmlns:p14="http://schemas.microsoft.com/office/powerpoint/2010/main" val="139579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 &amp; Buffers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2"/>
            <a:ext cx="12191999" cy="12576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buffer stores data, until the router is available to process it</a:t>
            </a:r>
          </a:p>
        </p:txBody>
      </p:sp>
      <p:pic>
        <p:nvPicPr>
          <p:cNvPr id="3074" name="Picture 2" descr="https://cdn.codeforgeek.com/wp-content/uploads/2021/07/streams_buffers_in_nodejs_diagram-1024x457.png">
            <a:extLst>
              <a:ext uri="{FF2B5EF4-FFF2-40B4-BE49-F238E27FC236}">
                <a16:creationId xmlns:a16="http://schemas.microsoft.com/office/drawing/2014/main" id="{59BC1889-FCD5-4585-95D5-80D1610FB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7" y="2185965"/>
            <a:ext cx="9753600" cy="435292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54495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Where are routers placed?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Home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office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At access/regional/global (tiers 3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1)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ISPs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Anytime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cable splits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– e.g. when an undersea cable reaches land and it splits, with different parts going to different regions/countries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765C5A46-9CC0-4A43-91C9-86FB797DE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813" y="1393475"/>
            <a:ext cx="4737265" cy="192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894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1998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2"/>
            <a:ext cx="12191998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2328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 required for exam, but we can use the tracert (trace route) command to list the routers the data travelled via and websites like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https://ipinfo.io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get information about those IPs – some IPs hidden for privacy</a:t>
            </a: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tracert bing.com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675E0-BF5C-451F-A3BD-BA0E87069F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898" y="1625393"/>
            <a:ext cx="6959100" cy="4691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5232899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2"/>
            <a:ext cx="52329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2328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Does anyone know what the 192.168.X.X IP addresses are?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are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private IP addresses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hence will be the IP address of our router in the office, then perhaps another in the school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D675E0-BF5C-451F-A3BD-BA0E87069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900" y="1811"/>
            <a:ext cx="6959100" cy="6854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39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6734007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2"/>
            <a:ext cx="6734007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6734008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Where/what do you think the 3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hop is?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can see it’s a router owned by the ISP in our city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7FB53E-E24C-4FD9-9144-841561D348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091" y="-11719"/>
            <a:ext cx="5457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20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-6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6883643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 flipV="1">
            <a:off x="0" y="1023561"/>
            <a:ext cx="6883643" cy="21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6883644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Using the baidu.com trace we ran, we can look at the last hop and notice it’s in Beijing, which makes sense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B4D438-A6E9-4D70-932E-77FFCC55FC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3648" y="11721"/>
            <a:ext cx="5308348" cy="684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85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PSTN (Public Switched Telephone Network)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4012443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Calls would be sent along telephone line to an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exchange</a:t>
            </a:r>
          </a:p>
        </p:txBody>
      </p:sp>
      <p:pic>
        <p:nvPicPr>
          <p:cNvPr id="17412" name="Picture 4" descr="https://i.pinimg.com/originals/6d/04/d7/6d04d7b31f5bb994a3ae9d3f119541be.jpg">
            <a:extLst>
              <a:ext uri="{FF2B5EF4-FFF2-40B4-BE49-F238E27FC236}">
                <a16:creationId xmlns:a16="http://schemas.microsoft.com/office/drawing/2014/main" id="{4FF82E3A-ED78-4B5E-8FF3-83147DEA5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441" y="1433331"/>
            <a:ext cx="7798132" cy="50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82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PSTN (Public Switched Telephone Network) - Exchanges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6313165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Assume someone in Manchester wanted to call someone in Melbourne – the switch operator would literally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plug the cable into the London port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and an operator there would plug it into another port and so on…until you eventually got to Sydney, who could then route it to Melbourne</a:t>
            </a:r>
          </a:p>
        </p:txBody>
      </p:sp>
      <p:pic>
        <p:nvPicPr>
          <p:cNvPr id="10" name="Picture 2" descr="https://www.voipbible.com/wp-admin/admin-ajax.php?action=wpmf-download-file&amp;id=1gVgO_Z9pcL6D7IHfUkYZrgAwgH_MI1Fk&amp;dl=0">
            <a:extLst>
              <a:ext uri="{FF2B5EF4-FFF2-40B4-BE49-F238E27FC236}">
                <a16:creationId xmlns:a16="http://schemas.microsoft.com/office/drawing/2014/main" id="{3A66F1E9-4632-4D1A-9109-21C6A8B54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710" y="1230879"/>
            <a:ext cx="3133851" cy="217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www.tutorialspoint.com/assets/questions/media/12412/circuit_switching.jpg">
            <a:extLst>
              <a:ext uri="{FF2B5EF4-FFF2-40B4-BE49-F238E27FC236}">
                <a16:creationId xmlns:a16="http://schemas.microsoft.com/office/drawing/2014/main" id="{9815FFAE-F2DE-40BA-B56C-F84146198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164" y="3609975"/>
            <a:ext cx="571500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42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Modern Telephones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7274945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Note: modern landline systems don’t actually work like this –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everything is digital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most phone calls travel along </a:t>
            </a:r>
            <a:r>
              <a:rPr lang="en-US" sz="36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optic cables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Even landline phones themselves are uncommon in most homes these days</a:t>
            </a:r>
          </a:p>
        </p:txBody>
      </p:sp>
      <p:pic>
        <p:nvPicPr>
          <p:cNvPr id="1026" name="Picture 2" descr="https://cdn.shopify.com/s/files/1/2388/1557/products/CP-8861-K9_d85ac602-5303-4d81-ba0f-e0138a4675a3_600x_crop_center.jpg?v=1576080493">
            <a:extLst>
              <a:ext uri="{FF2B5EF4-FFF2-40B4-BE49-F238E27FC236}">
                <a16:creationId xmlns:a16="http://schemas.microsoft.com/office/drawing/2014/main" id="{240A55F9-AA4D-4AF2-8B90-BD00FD92C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067" y="2018581"/>
            <a:ext cx="4014877" cy="401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54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PSTN – Old Internet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the Internet was first getting popular in the 90s/2000s, there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wasn’t the millions of km of </a:t>
            </a:r>
            <a:r>
              <a:rPr lang="en-US" sz="3600" dirty="0" err="1">
                <a:solidFill>
                  <a:srgbClr val="FF0000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 optic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wires we have today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Instead, data was sent over the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existing telephone line infrastructure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which had existed for the past 100 years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 was a problem – telephone lines transmitted </a:t>
            </a:r>
            <a:r>
              <a:rPr lang="en-US" sz="3600" dirty="0">
                <a:solidFill>
                  <a:srgbClr val="AA6212"/>
                </a:solidFill>
                <a:latin typeface="Bahnschrift SemiBold SemiConden" panose="020B0502040204020203" pitchFamily="34" charset="0"/>
              </a:rPr>
              <a:t>analogue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signals, while the Internet operated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digitally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modem was required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a device used to convert between analogue to digital and vice-versa</a:t>
            </a:r>
          </a:p>
        </p:txBody>
      </p:sp>
    </p:spTree>
    <p:extLst>
      <p:ext uri="{BB962C8B-B14F-4D97-AF65-F5344CB8AC3E}">
        <p14:creationId xmlns:p14="http://schemas.microsoft.com/office/powerpoint/2010/main" val="333607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1918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709568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PSTN – Old Internet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6895381" cy="40344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3" y="1023561"/>
            <a:ext cx="7095683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would be a typical setup – however it was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slow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you could often only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use the Internet or phone – not both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you might literally have to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turn off your router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if someone called you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Modem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would convert between analogue phone signals &amp; digital Internet signals</a:t>
            </a:r>
          </a:p>
        </p:txBody>
      </p:sp>
      <p:pic>
        <p:nvPicPr>
          <p:cNvPr id="23554" name="Picture 2">
            <a:extLst>
              <a:ext uri="{FF2B5EF4-FFF2-40B4-BE49-F238E27FC236}">
                <a16:creationId xmlns:a16="http://schemas.microsoft.com/office/drawing/2014/main" id="{DEEF3630-251F-4735-837A-2870F48AA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93788" y="189785"/>
            <a:ext cx="4819590" cy="295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7379B67-74E7-4357-9B2D-4DD4B1F19834}"/>
              </a:ext>
            </a:extLst>
          </p:cNvPr>
          <p:cNvSpPr/>
          <p:nvPr/>
        </p:nvSpPr>
        <p:spPr>
          <a:xfrm>
            <a:off x="7190855" y="3149599"/>
            <a:ext cx="5089300" cy="40031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modem is the big device – the other thing is the phone/Internet splitter – THIS particular setup allows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Internet/phone to operate simultaneously on different frequencies</a:t>
            </a:r>
          </a:p>
        </p:txBody>
      </p:sp>
    </p:spTree>
    <p:extLst>
      <p:ext uri="{BB962C8B-B14F-4D97-AF65-F5344CB8AC3E}">
        <p14:creationId xmlns:p14="http://schemas.microsoft.com/office/powerpoint/2010/main" val="2870081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Packet Switching</a:t>
            </a:r>
            <a:r>
              <a:rPr kumimoji="0" lang="en-US" sz="44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&amp; Circuit Switching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 are two ways we can transmit data from a source to a destination – we have looked at both briefly, but let’s compare them in more detail</a:t>
            </a:r>
          </a:p>
          <a:p>
            <a:pPr lvl="0" algn="ctr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Packet-switching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(what routers use)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Circuit-switching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(what old telephone system used)</a:t>
            </a:r>
          </a:p>
        </p:txBody>
      </p:sp>
    </p:spTree>
    <p:extLst>
      <p:ext uri="{BB962C8B-B14F-4D97-AF65-F5344CB8AC3E}">
        <p14:creationId xmlns:p14="http://schemas.microsoft.com/office/powerpoint/2010/main" val="311889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Features of Packet Switching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Data is sent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without a connection being established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between the sender &amp; receiver – this means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establishing the connection is fast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but the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receiver may be unreachable – device off, network error </a:t>
            </a:r>
            <a:r>
              <a:rPr lang="en-US" sz="3200" dirty="0" err="1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Routers forward packets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onto the next hop based on their routing table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Data – say an image – will be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split into many smaller packets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(usually not larger than 1460 bytes) –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packets may travel different routes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or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arrive out of order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they will then be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re-ordered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at the destination (if using TCP)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B2C98B71-49C4-4EDC-AAF7-96E7521FA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481" y="4762239"/>
            <a:ext cx="4737265" cy="192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230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Packet Switching: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Doesn’t require dedicated infrastructure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each user –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many people can share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the same e.g.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fibre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optic cables –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cheaper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and more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scalable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 such, there’s 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utilisation of hardware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i="1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Can be faster</a:t>
            </a:r>
            <a:r>
              <a:rPr lang="en-US" sz="3200" i="1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packets can be sent along the faster route (hopefully)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 connection required (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connectionless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 –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lower initial delay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(latency)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---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Reliability can be built-on top – e.g. a higher level protocol like TCP which will resend packets that don’t arrive and reorder them upon arrival</a:t>
            </a:r>
          </a:p>
        </p:txBody>
      </p:sp>
    </p:spTree>
    <p:extLst>
      <p:ext uri="{BB962C8B-B14F-4D97-AF65-F5344CB8AC3E}">
        <p14:creationId xmlns:p14="http://schemas.microsoft.com/office/powerpoint/2010/main" val="221944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Packet Switching: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Packet loss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some packets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might not arrive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at destination (misconfigured network, broken router/cabling, full buffers)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Packets can arrive in wrong order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Variable latency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packets travelling different routes will take different time – might have to wait for all to arrive to reassemble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Header overhead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small amount of extra data needed in every packet header (source &amp; destination IP, packet length, version 4/6, checksum, time-to-live (TTL)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Some of these issues can be handled though – for example,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rerouting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&amp; higher-level protocols like TCP helps to ensure all packets should arrive</a:t>
            </a:r>
          </a:p>
        </p:txBody>
      </p:sp>
    </p:spTree>
    <p:extLst>
      <p:ext uri="{BB962C8B-B14F-4D97-AF65-F5344CB8AC3E}">
        <p14:creationId xmlns:p14="http://schemas.microsoft.com/office/powerpoint/2010/main" val="136528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Features of Circuit Switching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physical link between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sender &amp; receiver is required – this could be with someone on the other side of the world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Connection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must be established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before communication can begin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Channel is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dedicated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only those 2 users for duration of communication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25932EE-D60A-4330-98BE-509F266A8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0124" y="4288278"/>
            <a:ext cx="6033397" cy="2372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50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Leased Lines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651582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Because a dedicated connection was required, if no connections were available, someone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might not be able to connect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 a result, a company might want to rent a permanent line – i.e. 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leased line</a:t>
            </a:r>
          </a:p>
        </p:txBody>
      </p:sp>
      <p:pic>
        <p:nvPicPr>
          <p:cNvPr id="2050" name="Picture 2" descr="Internet Leased line - all you need to know about leased line |Tech-addict">
            <a:extLst>
              <a:ext uri="{FF2B5EF4-FFF2-40B4-BE49-F238E27FC236}">
                <a16:creationId xmlns:a16="http://schemas.microsoft.com/office/drawing/2014/main" id="{4AE67E5F-C9A4-484E-9E06-0843E5C99D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354" y="2955053"/>
            <a:ext cx="5113308" cy="240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85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Circuit Switching: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Advatanges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&amp;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8305802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Ensures receiver is reachable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before sending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Dedicated channel required (can be an advantage (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reliable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 bandwidth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 or disadvantage (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wasteful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Suitable for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long, continuous communication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(e.g. phone calls)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Data will arrive in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correct order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System has many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backup generators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you can still make phone calls in an emergency (e.g. calling emergency services in a flood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6C99D0-8A0F-4D07-A4C8-CFA96F83AF7F}"/>
              </a:ext>
            </a:extLst>
          </p:cNvPr>
          <p:cNvSpPr/>
          <p:nvPr/>
        </p:nvSpPr>
        <p:spPr>
          <a:xfrm>
            <a:off x="8124825" y="1023555"/>
            <a:ext cx="4067175" cy="58344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If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all channels being used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you won’t be able to connect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Higher cost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(due to requirement of dedicated channels)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Higher initial latency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due to ensuring receiver is available</a:t>
            </a:r>
          </a:p>
        </p:txBody>
      </p:sp>
    </p:spTree>
    <p:extLst>
      <p:ext uri="{BB962C8B-B14F-4D97-AF65-F5344CB8AC3E}">
        <p14:creationId xmlns:p14="http://schemas.microsoft.com/office/powerpoint/2010/main" val="182275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3895763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B021DD"/>
            </a:solidFill>
          </a:ln>
          <a:effectLst>
            <a:glow rad="63500">
              <a:srgbClr val="B021DD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3895765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difficult question from June 2015, paper version 12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0AF1D3-253F-4F74-941F-C7B4C7D024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767" y="-4"/>
            <a:ext cx="82962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2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08373A-794A-41B9-9F9A-16192EFB9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839" y="0"/>
            <a:ext cx="9750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206151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0"/>
            <a:ext cx="12191999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Briefly explain the difference between the Internet and WWW: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Internet is a worldwide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network of interconnected devices, routers, cables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packets routed based on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IP addresses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supports WWW, email, media streaming, peer-to-peer downloads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 contrast, the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world-wide web (WWW) is simply the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collection of all interconnected web pages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that can be accessed over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HTTP(S)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45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0"/>
            <a:ext cx="12191999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Explain how packet switching and circuit switching route packets to the correct destination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Packet switching: data split into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packets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forwarded by routers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next device based on their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routing table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until the packets arrive at the destination. Packets are sent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without connection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being established, travel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different routes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may have to be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reordered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upon arrival 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Circuit switching: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physical, dedicated cable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link connected between sender and receiver required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before communication can begin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- data will be sent as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continuous stream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 Previously involved humans manually plugging in/unplugging (switching) cables at switching office, but is now automated</a:t>
            </a:r>
            <a:endParaRPr lang="en-US" sz="32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99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0"/>
            <a:ext cx="12191999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List some advantages/disadvantages of packet and circuit switching</a:t>
            </a:r>
          </a:p>
          <a:p>
            <a:pPr lvl="0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Circuit switching: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reliable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dedicated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 bandwidth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connection, suitable for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long continuous communication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data arrives in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correct order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backup generators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emergencies, all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channels could in use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due to dedicated connections,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higher initial latency</a:t>
            </a:r>
          </a:p>
          <a:p>
            <a:pPr lvl="0">
              <a:defRPr/>
            </a:pPr>
            <a:endParaRPr lang="en-GB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Packet switching: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reliable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due to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rerouting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shared transmission mediums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utilisation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hardware,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lower initial delay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some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packet loss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packets can arrive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out of order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variable latency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header overhead</a:t>
            </a: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endParaRPr lang="en-US" sz="32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71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Applications that make use of the Internet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6530084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Internet vs World Wide Web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Cloud computing – advantages &amp; disadvantages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Privat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 and public clouds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Bit streaming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–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realtime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&amp; on-demand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96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vs world-wide web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(WWW)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2" y="1023561"/>
            <a:ext cx="12191999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Do you remember the difference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between the Internet and world-wide web (WWW)?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Let’s recap…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51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WWW vs Internet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WWW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World Wide Web –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collection of webpages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linked together and accessed via the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HTTP(S)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protocol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Internet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inter-network –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worldwide connection of devices and infrastructure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(cabling, satellites, routers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 – communicates over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IP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any digital data can be sent – webpages, media, emails, files, programs, text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 the Internet is a </a:t>
            </a:r>
            <a:r>
              <a:rPr lang="en-US" sz="36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superset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containing the World Wide Web…</a:t>
            </a:r>
          </a:p>
        </p:txBody>
      </p:sp>
    </p:spTree>
    <p:extLst>
      <p:ext uri="{BB962C8B-B14F-4D97-AF65-F5344CB8AC3E}">
        <p14:creationId xmlns:p14="http://schemas.microsoft.com/office/powerpoint/2010/main" val="86435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390326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Internet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vs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WWW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390326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6463144" y="1023562"/>
            <a:ext cx="3238501" cy="44472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Clients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Servers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TCP/UDP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Infrastructure/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Cables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Emails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SSH/Telnet/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64A744D2-8318-4E75-B83E-5249792F292B}"/>
              </a:ext>
            </a:extLst>
          </p:cNvPr>
          <p:cNvSpPr/>
          <p:nvPr/>
        </p:nvSpPr>
        <p:spPr>
          <a:xfrm>
            <a:off x="5404511" y="221775"/>
            <a:ext cx="6414450" cy="6414450"/>
          </a:xfrm>
          <a:prstGeom prst="ellipse">
            <a:avLst/>
          </a:prstGeom>
          <a:noFill/>
          <a:ln w="76200">
            <a:solidFill>
              <a:srgbClr val="00B0F0"/>
            </a:solidFill>
          </a:ln>
          <a:effectLst>
            <a:glow rad="2413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5DF7D88-810D-4B1F-9403-2D8CE7D7889D}"/>
              </a:ext>
            </a:extLst>
          </p:cNvPr>
          <p:cNvSpPr/>
          <p:nvPr/>
        </p:nvSpPr>
        <p:spPr>
          <a:xfrm>
            <a:off x="8758807" y="3080979"/>
            <a:ext cx="2444089" cy="2444089"/>
          </a:xfrm>
          <a:prstGeom prst="ellipse">
            <a:avLst/>
          </a:prstGeom>
          <a:noFill/>
          <a:ln w="76200">
            <a:solidFill>
              <a:srgbClr val="FFC000"/>
            </a:solidFill>
          </a:ln>
          <a:effectLst>
            <a:glow rad="241300">
              <a:srgbClr val="FFC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35B3C4-496A-42A3-808E-60624CC9C5B3}"/>
              </a:ext>
            </a:extLst>
          </p:cNvPr>
          <p:cNvSpPr/>
          <p:nvPr/>
        </p:nvSpPr>
        <p:spPr>
          <a:xfrm>
            <a:off x="8992739" y="3354338"/>
            <a:ext cx="2033878" cy="1897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Webpages via HTTPS</a:t>
            </a:r>
          </a:p>
        </p:txBody>
      </p:sp>
    </p:spTree>
    <p:extLst>
      <p:ext uri="{BB962C8B-B14F-4D97-AF65-F5344CB8AC3E}">
        <p14:creationId xmlns:p14="http://schemas.microsoft.com/office/powerpoint/2010/main" val="2042287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3" grpId="0" animBg="1"/>
      <p:bldP spid="8" grpId="0" animBg="1"/>
      <p:bldP spid="10" grpId="0" build="p"/>
    </p:bld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Computing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computing is the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provisioning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of computing services via the Internet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Clouds can be either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private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within the company or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public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like (AWS, Baidu, Azure, Alibaba, Tencent, Google </a:t>
            </a:r>
            <a:r>
              <a:rPr kumimoji="0" lang="en-US" sz="36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034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3321773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Private Cloud Computing: Categories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For the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private cloud option, there are 3 choices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742950" marR="0" lvl="0" indent="-7429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Organisation creates and manages their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own on-site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</a:t>
            </a:r>
          </a:p>
          <a:p>
            <a:pPr marL="742950" marR="0" lvl="0" indent="-7429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Organisation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outsources to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3</a:t>
            </a:r>
            <a:r>
              <a:rPr lang="en-US" sz="3600" baseline="30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rd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party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create &amp;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manage on-site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cloud</a:t>
            </a:r>
          </a:p>
          <a:p>
            <a:pPr marL="742950" lvl="0" indent="-742950">
              <a:buFont typeface="+mj-lt"/>
              <a:buAutoNum type="arabicPeriod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Organisation outsources to a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3</a:t>
            </a:r>
            <a:r>
              <a:rPr lang="en-US" sz="3600" baseline="30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rd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 party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create &amp;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manage off-site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cloud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Which would be the most/least “private” of these options?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1 -&gt; 3 is from most to least private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135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0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Private Cloud Computing: Categories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“Organisation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outsources to a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3</a:t>
            </a:r>
            <a:r>
              <a:rPr lang="en-US" sz="3600" baseline="300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rd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 party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create &amp; manage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on-site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cloud”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would a company do this?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 company is small, they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won’t have a </a:t>
            </a:r>
            <a:r>
              <a:rPr lang="en-US" sz="3600" dirty="0" err="1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specialised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 team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that has the skills/time to create &amp; manage the system – so they can outsource this to a 3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party, but still get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benefits of an on-site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cloud (possibly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secure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lower latency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</a:t>
            </a:r>
            <a:r>
              <a:rPr lang="en-US" sz="36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customisable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08321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Public Cloud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6878473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contrast, for public cloud computing, the user/company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only has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 choice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to use the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cloud provider’s infrastructure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this situation,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customisation is more limited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not possible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expensive</a:t>
            </a:r>
          </a:p>
        </p:txBody>
      </p:sp>
      <p:pic>
        <p:nvPicPr>
          <p:cNvPr id="1026" name="Picture 2" descr="What is cloud hosting and how does it work?">
            <a:extLst>
              <a:ext uri="{FF2B5EF4-FFF2-40B4-BE49-F238E27FC236}">
                <a16:creationId xmlns:a16="http://schemas.microsoft.com/office/drawing/2014/main" id="{0CDDB039-2930-471C-AC27-1F4990D4A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472" y="2560505"/>
            <a:ext cx="5081588" cy="308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389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Services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3810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Services offered by cloud providers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can be overwhelming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Some common ones are file storage &amp; delivery, databases, processing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67B46F-BB88-48BE-A53B-8D9A697743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9540" y="1848615"/>
            <a:ext cx="8062920" cy="414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Services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Cloud services can be provided by a single or large number of servers – we can group the services offered into 3 categories: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Infrastructure provision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renting hardware directly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Platform provision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OS, different environments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Software provision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Google docs, Baidu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NetDisk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/OneDrive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These are more commonly called IAAS, PAAS, SAAS – e.g. “infrastructure as a service”</a:t>
            </a:r>
          </a:p>
        </p:txBody>
      </p:sp>
    </p:spTree>
    <p:extLst>
      <p:ext uri="{BB962C8B-B14F-4D97-AF65-F5344CB8AC3E}">
        <p14:creationId xmlns:p14="http://schemas.microsoft.com/office/powerpoint/2010/main" val="184720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IaaS, PaaS or SaaS?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6871448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game development company wants to store the latest code with  a version control system like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Github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so all developers can access and work on the same code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SaaS</a:t>
            </a:r>
          </a:p>
        </p:txBody>
      </p:sp>
      <p:pic>
        <p:nvPicPr>
          <p:cNvPr id="9218" name="Picture 2" descr="https://cdn-icons-png.flaticon.com/512/25/25231.png">
            <a:extLst>
              <a:ext uri="{FF2B5EF4-FFF2-40B4-BE49-F238E27FC236}">
                <a16:creationId xmlns:a16="http://schemas.microsoft.com/office/drawing/2014/main" id="{1B2B6D9D-D498-4A0F-B6E1-0387B7026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378" y="1999962"/>
            <a:ext cx="4049806" cy="404980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97694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IaaS, PaaS or SaaS?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5836025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 app company wants to test their latest app on every Android and iOS version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PaaS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the company could rent access to different mobile operating systems</a:t>
            </a:r>
          </a:p>
        </p:txBody>
      </p:sp>
      <p:pic>
        <p:nvPicPr>
          <p:cNvPr id="14338" name="Picture 2" descr="Android Vs Apple IOS Compared - Logo Characters Editorial Photography -  Illustration of communication, crisis: 142484457">
            <a:extLst>
              <a:ext uri="{FF2B5EF4-FFF2-40B4-BE49-F238E27FC236}">
                <a16:creationId xmlns:a16="http://schemas.microsoft.com/office/drawing/2014/main" id="{10706E5E-543A-489B-B96F-68A2505D50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576" y="1956547"/>
            <a:ext cx="5625904" cy="398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82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IaaS, PaaS or SaaS?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7362266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 academic department wants to rent hardware to run a computationally-intensive scientific simulation and artificial intelligence project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IaaS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they could rent the required CPU, GPU, RAM, storage capacity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they need for a short period, without having to buy it </a:t>
            </a:r>
          </a:p>
        </p:txBody>
      </p:sp>
      <p:pic>
        <p:nvPicPr>
          <p:cNvPr id="15362" name="Picture 2" descr="KIT Supercomputer Among the 15 Fastest in Europe">
            <a:extLst>
              <a:ext uri="{FF2B5EF4-FFF2-40B4-BE49-F238E27FC236}">
                <a16:creationId xmlns:a16="http://schemas.microsoft.com/office/drawing/2014/main" id="{FAFB899B-89D7-4B81-AEB2-93EAA9625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718" y="2635917"/>
            <a:ext cx="4298576" cy="251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8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Services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17323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While SaaS requires the other two, you are often sandboxed in – e.g. with Baidu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Netdisk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or Google docs, you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can’t actually access the operating system/configuration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like you can with IaaS/PaaS</a:t>
            </a:r>
          </a:p>
        </p:txBody>
      </p:sp>
      <p:pic>
        <p:nvPicPr>
          <p:cNvPr id="1026" name="Picture 2" descr="https://azurecomcdn.azureedge.net/cvt-9a5920abf2c630e98c843d4faa01734fc2f7ad7bbdd49cd7ae85e1831c3ee10f/images/page/resources/cloud-computing-dictionary/what-is-iaas/iaas-paas-saas.png">
            <a:extLst>
              <a:ext uri="{FF2B5EF4-FFF2-40B4-BE49-F238E27FC236}">
                <a16:creationId xmlns:a16="http://schemas.microsoft.com/office/drawing/2014/main" id="{5192AB44-A2CB-4A07-B29C-EFD2455BE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55900"/>
            <a:ext cx="12192000" cy="410210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60533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Remote access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employees can access files from anywhere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Collaboration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employees can work on same files simultaneously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be used as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remote backup</a:t>
            </a:r>
            <a:b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Big cloud company might have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security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than a system we could make ourselves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“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Reduces complexity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” if a public cloud – someone else handles it</a:t>
            </a:r>
          </a:p>
        </p:txBody>
      </p:sp>
    </p:spTree>
    <p:extLst>
      <p:ext uri="{BB962C8B-B14F-4D97-AF65-F5344CB8AC3E}">
        <p14:creationId xmlns:p14="http://schemas.microsoft.com/office/powerpoint/2010/main" val="9690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are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storing your data with another company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you have to trust them &amp; their security/privacy standards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MUCH more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traditional servers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Some software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can’t be run as effectively when distributed across multiple servers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(e.g. databases)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Less </a:t>
            </a:r>
            <a:r>
              <a:rPr lang="en-US" sz="3600" dirty="0" err="1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customisable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control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compared to having your own servers</a:t>
            </a:r>
          </a:p>
        </p:txBody>
      </p:sp>
    </p:spTree>
    <p:extLst>
      <p:ext uri="{BB962C8B-B14F-4D97-AF65-F5344CB8AC3E}">
        <p14:creationId xmlns:p14="http://schemas.microsoft.com/office/powerpoint/2010/main" val="1816797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Alternative to Cloud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 alternative to the cloud is a VPS (virtual private server) – in this situation, you are renting (part of) a specific server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contrast, in the cloud, you are paying for usage – you could be using 1 server or 1,000 – the cloud provider will automatically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create/remove servers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as your demand changes (though this can be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100s of times more expensive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than just renting/buying the hardware yourself)</a:t>
            </a:r>
          </a:p>
        </p:txBody>
      </p:sp>
    </p:spTree>
    <p:extLst>
      <p:ext uri="{BB962C8B-B14F-4D97-AF65-F5344CB8AC3E}">
        <p14:creationId xmlns:p14="http://schemas.microsoft.com/office/powerpoint/2010/main" val="371876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Cloud              vs                VPS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6096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Highly-scalable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due to being able to spin-up new instances automatically when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demand surges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Variable-pricing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can result in huge bills (e.g. a small error causing an infinite loop or (D)DOS attack costing $10,000 in 24 hours)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Pay-as-you-go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if you only need for 1 hour, that’s all you pay</a:t>
            </a:r>
            <a:endParaRPr lang="en-GB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E1A0E6D-2634-436D-B14E-262C19422687}"/>
              </a:ext>
            </a:extLst>
          </p:cNvPr>
          <p:cNvSpPr/>
          <p:nvPr/>
        </p:nvSpPr>
        <p:spPr>
          <a:xfrm>
            <a:off x="6095999" y="1023557"/>
            <a:ext cx="6096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You have fixed-resources, so </a:t>
            </a: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can’t scale up 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at a moment’s notice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Fixed-price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can be reassuring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GB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customizable 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than cloud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Shortest contract would usually be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 month</a:t>
            </a:r>
            <a:endParaRPr lang="en-GB" sz="36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3AC2EB4-DB4E-40E6-87B0-7CAC7FD7A4A5}"/>
              </a:ext>
            </a:extLst>
          </p:cNvPr>
          <p:cNvCxnSpPr>
            <a:cxnSpLocks/>
            <a:stCxn id="2" idx="2"/>
            <a:endCxn id="20" idx="2"/>
          </p:cNvCxnSpPr>
          <p:nvPr/>
        </p:nvCxnSpPr>
        <p:spPr>
          <a:xfrm flipH="1" flipV="1">
            <a:off x="6096000" y="1023562"/>
            <a:ext cx="1" cy="5834438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954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6" grpId="0" build="p"/>
    </p:bld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Bit Streaming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1"/>
            <a:ext cx="7123672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Do you know what a stream/streaming is (either in computer science or geography)?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Accessing a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constant flow of data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e.g. a live video, phone call, watching a movie, listening to music etc. Unlike a regular download, 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stream is of unknown/possibly indefinite length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32C617-0581-427B-BB5A-1279D3EC98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3673" y="2048544"/>
            <a:ext cx="4765273" cy="3444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77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Bit Streaming: On-Demand vs Realtime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7228937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On-demand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streaming from a source that already exists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Realtime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streaming from a live source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Can you think of some examples of each?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On-demand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pre-existing media – YouTube, Soundcloud, Netflix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Realtime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live sports, Twitch, radio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338761-0AC8-43B6-B253-3B5C2003C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7983" y="1414733"/>
            <a:ext cx="4564969" cy="25677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77797C2-D7D3-44A8-95B6-C5346ECFF2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3656" y="4159540"/>
            <a:ext cx="3611365" cy="256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Which are on-demand &amp; which are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realtime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544FF12A-DF14-4E5F-A06E-9860A2FD30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7929" y="1293962"/>
            <a:ext cx="3527246" cy="19840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AB4B20-C0EE-423A-8B3F-0E9F170C45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84" y="5130746"/>
            <a:ext cx="7148423" cy="14073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282F4BB-71A3-456E-97F6-6DBC98356D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5191" y="5351253"/>
            <a:ext cx="3781425" cy="12096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8C48762-C98F-46F4-9B7A-6FFBF9BB79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1412" y="1372913"/>
            <a:ext cx="2583236" cy="19374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D87AD3E-0611-414F-998B-27D2382F09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598" y="3659671"/>
            <a:ext cx="2177827" cy="145646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C2C8A17-5D14-4715-AD51-0666BA6BF2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01" y="3770462"/>
            <a:ext cx="2783796" cy="13579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6C8D62-4CD5-4B4B-93DF-DB83501B9C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02" y="1357533"/>
            <a:ext cx="4396913" cy="204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547237"/>
      </p:ext>
    </p:extLst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-1"/>
            <a:ext cx="12192000" cy="6857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On-Demand: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Media files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stored on server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converted to a streaming format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Can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pause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rewind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fast-forward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Often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quality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buffering makes short connection drops less of an issue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Realtime:</a:t>
            </a:r>
            <a:b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Event is captured in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real-time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live media sent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(Might not) be saved on server – hence, once it’s been sent out, it has “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gone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” and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can’t be </a:t>
            </a:r>
            <a:r>
              <a:rPr lang="en-US" sz="3200" dirty="0" err="1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rewatched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, paused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etc.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Packet loss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over UDP can be an issue – parts of video/audio will be lost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[in reality, the user’s media player could e.g. keep last 30 minutes of played media on disk to allow for pausing, rewinding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93880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Bit Streaming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1999" cy="3493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Media player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requests data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from media server &amp; stores in it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buffer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Media player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plays video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 it arrives in the buffer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buffer reaches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high-watermark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level, media player tells server to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stop sending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if buffer hits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low watermark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level, media player tells sever to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resume sending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1FDB09-292F-495C-A3D9-101F3D1A9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182" y="4517338"/>
            <a:ext cx="7211479" cy="22248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B737B4E-09BA-4AF9-8803-A9D92BCB3B98}"/>
              </a:ext>
            </a:extLst>
          </p:cNvPr>
          <p:cNvSpPr/>
          <p:nvPr/>
        </p:nvSpPr>
        <p:spPr>
          <a:xfrm>
            <a:off x="7654661" y="4347715"/>
            <a:ext cx="4630715" cy="2346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Diagram is slightly wrong – high &amp; low-watermark should be switched based on data flow direction </a:t>
            </a:r>
            <a:endParaRPr lang="en-US" sz="32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336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8" grpId="0" build="p"/>
    </p:bld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8497019" y="0"/>
            <a:ext cx="3694979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1 second: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122.1KiB inbound (1 * 10</a:t>
            </a:r>
            <a:r>
              <a:rPr lang="en-US" sz="2800" baseline="30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6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) / (8 * 1024)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28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36.6KiB outbound 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double for 2 seconds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Each second, buffer is filled with 85.4KiB – hence will take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~9.4s to reach high watermark</a:t>
            </a: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incoming transmission stops, </a:t>
            </a:r>
            <a:r>
              <a:rPr lang="en-US" sz="2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36.6KiB will leave the buffer per second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hence will take </a:t>
            </a:r>
            <a:r>
              <a:rPr lang="en-US" sz="2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21.8s to drop to low watermark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F65FB18-64D1-49A7-B699-C7E4109CAA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4970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8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Bit Streaming Question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are designing a media player to play videos with a resolution/frame rate of 1920x1080p30 and a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colour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depth of 24 – assume with compression, the file size reduces by 50x.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want to stop requesting data when you have 2 minutes of video stored in the buffer and start requesting data when there is only 30 seconds remaining in the buffer – what size should you make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low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watermark level?</a:t>
            </a:r>
          </a:p>
          <a:p>
            <a:pPr lvl="0" algn="ctr"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 second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= (1920 * 1080 * 30 * 24) / (50 * 8 * 1024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 =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3.56MiB</a:t>
            </a:r>
            <a:b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HW = 120 * 3.56 = 427.15MiB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;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LW = 30 * 3.56 = 106.79MiB</a:t>
            </a:r>
          </a:p>
        </p:txBody>
      </p:sp>
    </p:spTree>
    <p:extLst>
      <p:ext uri="{BB962C8B-B14F-4D97-AF65-F5344CB8AC3E}">
        <p14:creationId xmlns:p14="http://schemas.microsoft.com/office/powerpoint/2010/main" val="98940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Bit Streaming –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FF0000"/>
            </a:solidFill>
          </a:ln>
          <a:effectLst>
            <a:glow rad="63500">
              <a:srgbClr val="FF000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Can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play immediately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without waiting for whole file to download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Don’t need to store large files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on own device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Harder to pirate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(saving streams to files is harder)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Requires Internet 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connection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Can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buffer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lag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on slow connection/high resolution video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Uses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lots of bandwidth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(especially if e.g. streaming same song 100 times…better to download it once)</a:t>
            </a:r>
          </a:p>
        </p:txBody>
      </p:sp>
    </p:spTree>
    <p:extLst>
      <p:ext uri="{BB962C8B-B14F-4D97-AF65-F5344CB8AC3E}">
        <p14:creationId xmlns:p14="http://schemas.microsoft.com/office/powerpoint/2010/main" val="248030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Define cloud computing</a:t>
            </a: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provisioning of computing services via the Internet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List some advantages and disadvantages of a company using cloud computing to host their files/software?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Remote access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collaboration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remote backup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security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“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reduces complexity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”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71500" lvl="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Security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privacy concerns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loss of control of data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expensive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some programs can’t be distributed easily/at all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less </a:t>
            </a:r>
            <a:r>
              <a:rPr lang="en-US" sz="3600" dirty="0" err="1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customisable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control</a:t>
            </a:r>
          </a:p>
        </p:txBody>
      </p:sp>
    </p:spTree>
    <p:extLst>
      <p:ext uri="{BB962C8B-B14F-4D97-AF65-F5344CB8AC3E}">
        <p14:creationId xmlns:p14="http://schemas.microsoft.com/office/powerpoint/2010/main" val="194891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List some reasons why someone might choose a public vs private cloud and vice-versa: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public: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requires less expertise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doesn’t require expensive setup/hardware costs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(more expensive long-term costs though),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might be more secure than own solution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</a:t>
            </a:r>
            <a:r>
              <a:rPr lang="en-US" sz="360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rivate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private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/have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control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cheaper in long-term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</a:t>
            </a:r>
            <a:r>
              <a:rPr lang="en-US" sz="36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customisable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(e.g. specific hardware/configurations)</a:t>
            </a:r>
          </a:p>
        </p:txBody>
      </p:sp>
    </p:spTree>
    <p:extLst>
      <p:ext uri="{BB962C8B-B14F-4D97-AF65-F5344CB8AC3E}">
        <p14:creationId xmlns:p14="http://schemas.microsoft.com/office/powerpoint/2010/main" val="175747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Explain the difference and advantages/disadvantages of on-demand vs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realtime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bit streaming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On-demand: media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created in past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is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converted to a streaming format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streamed to user – can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pause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rewind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fast-forward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network should support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high-quality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playback due to pre-buffering, requires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lots of storage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store content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Realtime: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live playback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event –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can’t pause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rewind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fast-forward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dropped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unsent packets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=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can’t play that part of stream</a:t>
            </a:r>
          </a:p>
        </p:txBody>
      </p:sp>
    </p:spTree>
    <p:extLst>
      <p:ext uri="{BB962C8B-B14F-4D97-AF65-F5344CB8AC3E}">
        <p14:creationId xmlns:p14="http://schemas.microsoft.com/office/powerpoint/2010/main" val="3721225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60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IP Addressing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6298044"/>
      </p:ext>
    </p:extLst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1"/>
            <a:ext cx="12192000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addresses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&amp; format – valid &amp; invalid examples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 history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ID &amp; Host ID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IP Classes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Classless Interdomain Routing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Advantages &amp; disadvantages of each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2580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1"/>
            <a:ext cx="7430704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 =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Internet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Protocol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first built, a public IP address would uniquely identify every device in the world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Effectively, it is like a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house address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but uniquely identifying a device on </a:t>
            </a:r>
            <a:r>
              <a:rPr lang="en-US" sz="360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network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777A1C-21F9-4790-BE37-A0A4A88874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9689" y="1846997"/>
            <a:ext cx="3743325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4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version 4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was planned in the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1970s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and introduced in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1982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– at this point, the Internet was just used for the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military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&amp;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universities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– they didn’t believe it would ever grow to the size it did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Do you know the format of/how many bits are used for IPv4 addresses? Hence how many different IPv4 addresses are there?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32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bits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written as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4 groups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numbers from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0-255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e.g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192.168.0.1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2</a:t>
            </a:r>
            <a:r>
              <a:rPr kumimoji="0" lang="en-US" sz="3600" b="0" i="0" u="none" strike="noStrike" kern="1200" cap="none" spc="0" normalizeH="0" baseline="30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32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= 4,294,967,296 (approx.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4.3 billion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 addresses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697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47905"/>
      </p:ext>
    </p:extLst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Can you see a problem with having about 4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billion IP addresses?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are nearly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8 billion people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…most people now have Internet access and many people have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multiple devices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connected to the Internet (laptop, desktop, tablet, phone, tv, car, games console, even fridges </a:t>
            </a:r>
            <a:r>
              <a:rPr lang="en-US" sz="36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So IPv4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wouldn’t be able to uniquely identify all devices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so changes had to be made, like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subnetting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dynamic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private IP addresses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88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Why do you think they choose to use 32 bits to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represent IP addresses when IPv4 was created?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mentioned, since it was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never expected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that more than 4 billion would be needed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Internet speed was slow/data was expensive – both the source &amp; destination IP address are sent with every packet, so you wanted to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keep packet size as small as possible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[the 2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point isn’t that relevant – since even using just 8 extra bits would give you 2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40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= 1,099,511,627,776 addresses]</a:t>
            </a:r>
            <a:endParaRPr kumimoji="0" lang="en-US" sz="3600" b="0" i="0" u="none" strike="noStrike" kern="1200" cap="none" spc="0" normalizeH="0" baseline="3000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3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Format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Comprised of a network ID &amp; device ID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a company could buy the network ID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200.200.200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that’s 24 bits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That gives them 8 bits remaining for the device ID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Valid IPs for devices would hence be </a:t>
            </a:r>
            <a:r>
              <a:rPr kumimoji="0" lang="en-US" sz="3600" b="0" i="0" u="none" strike="noStrike" kern="1200" cap="none" spc="0" normalizeH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200.200.200.0</a:t>
            </a:r>
            <a:r>
              <a:rPr kumimoji="0" lang="en-US" sz="3600" b="0" i="0" u="none" strike="noStrike" kern="1200" cap="none" spc="0" normalizeH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to </a:t>
            </a:r>
            <a:r>
              <a:rPr kumimoji="0" lang="en-US" sz="3600" b="0" i="0" u="none" strike="noStrike" kern="1200" cap="none" spc="0" normalizeH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200.200.200.255</a:t>
            </a:r>
          </a:p>
          <a:p>
            <a:pPr marL="571500" indent="-571500">
              <a:buFont typeface="Arial" panose="020B0604020202020204" pitchFamily="34" charset="0"/>
              <a:buChar char="•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Hence, with 8 bits for the device ID, they would have 256 different IP addresses</a:t>
            </a:r>
            <a:endParaRPr kumimoji="0" lang="en-US" sz="3600" b="0" i="0" u="none" strike="noStrike" kern="1200" cap="none" spc="0" normalizeH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[note: the split could be any values that add to 32 – here I just chose 24 bits for the network ID and 8 for the client]</a:t>
            </a:r>
          </a:p>
        </p:txBody>
      </p:sp>
    </p:spTree>
    <p:extLst>
      <p:ext uri="{BB962C8B-B14F-4D97-AF65-F5344CB8AC3E}">
        <p14:creationId xmlns:p14="http://schemas.microsoft.com/office/powerpoint/2010/main" val="26847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– Valid or Invalid?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1"/>
            <a:ext cx="2541918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1234.57.93.4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185.92.2.220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256.58.39.110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174.8.2.92.1</a:t>
            </a:r>
            <a:endParaRPr lang="en-US" sz="36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2F12DD4-6D67-40A1-A522-4EDF1A4C6F80}"/>
              </a:ext>
            </a:extLst>
          </p:cNvPr>
          <p:cNvSpPr/>
          <p:nvPr/>
        </p:nvSpPr>
        <p:spPr>
          <a:xfrm>
            <a:off x="2541918" y="1023560"/>
            <a:ext cx="965008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noProof="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Invalid: 1234 &gt; 255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Valid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Invalid: 256 &gt; 255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Invalid: uses 5 groups</a:t>
            </a:r>
            <a:endParaRPr lang="en-US" sz="3600" noProof="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900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6" grpId="0" build="p"/>
    </p:bld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39440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Device ID 0 on the network </a:t>
            </a: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 usually used for other purposes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so routers will often (but not always) have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device ID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A router will inspect the destination IP address of each incoming packet in its routing table and forward the packet to the next best hop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B3FF9-9ADB-4C2B-B951-E2E738FDE8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96" y="4875236"/>
            <a:ext cx="6848826" cy="173363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85E758-3DD6-4917-82E0-6D5E155130F4}"/>
              </a:ext>
            </a:extLst>
          </p:cNvPr>
          <p:cNvSpPr/>
          <p:nvPr/>
        </p:nvSpPr>
        <p:spPr>
          <a:xfrm>
            <a:off x="2743200" y="6228272"/>
            <a:ext cx="4865298" cy="258792"/>
          </a:xfrm>
          <a:prstGeom prst="rect">
            <a:avLst/>
          </a:prstGeom>
          <a:noFill/>
          <a:ln w="12700">
            <a:solidFill>
              <a:srgbClr val="00CC00"/>
            </a:solidFill>
          </a:ln>
          <a:effectLst>
            <a:glow rad="63500">
              <a:srgbClr val="00CC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08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IPv4: Separating Network ID from Device ID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said that part of an IP address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represents the network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while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part represents the device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 There have been 3 ways used to achieve this: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IP classes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Classless Inter-Domain Routing (CIDR)</a:t>
            </a:r>
          </a:p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Subnetting</a:t>
            </a: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51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GB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“IPv4 addresses classes really don't exist anymore, and have been deprecated since 1993”. </a:t>
            </a:r>
            <a:r>
              <a:rPr lang="en-GB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(though the exam may ask about them…)</a:t>
            </a:r>
          </a:p>
          <a:p>
            <a:pPr lvl="0">
              <a:defRPr/>
            </a:pPr>
            <a:endParaRPr lang="en-US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For example: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110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00101110 11011101 10001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10111100</a:t>
            </a:r>
          </a:p>
          <a:p>
            <a:pPr lvl="0">
              <a:defRPr/>
            </a:pPr>
            <a:endParaRPr lang="en-US" sz="3600" dirty="0">
              <a:solidFill>
                <a:srgbClr val="00B0F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class would this be?</a:t>
            </a: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Class C 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since the IP address starts with 110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D6AF9E-C1EA-4AEB-AFE3-24DD587F5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746" y="2806831"/>
            <a:ext cx="9931912" cy="167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0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Why do we need up to 3 bits for the class identifier? Why not just say class A = 0, B = 1 and C = 01</a:t>
            </a:r>
          </a:p>
          <a:p>
            <a:pPr lvl="0">
              <a:defRPr/>
            </a:pPr>
            <a:endParaRPr lang="en-US" sz="36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To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prevent ambiguity 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i.e. if a an IP started “01”, that could be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either be a class A or class C class</a:t>
            </a:r>
          </a:p>
          <a:p>
            <a:pPr lvl="0"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Recap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 What text compression technique do we also need to make sure patterns start with a unique series of bits?</a:t>
            </a:r>
          </a:p>
          <a:p>
            <a:pPr lvl="0">
              <a:defRPr/>
            </a:pP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Huffman Coding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D6AF9E-C1EA-4AEB-AFE3-24DD587F5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869" y="5144459"/>
            <a:ext cx="8202322" cy="137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375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8640648-FDA2-4D01-9A22-67197F2E62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40290"/>
      </p:ext>
    </p:extLst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Classes: Number of Net IDs &amp; Device IDs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Remember each IP has to be unique – how many different </a:t>
            </a:r>
            <a:r>
              <a:rPr lang="en-US" sz="36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netIDs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are there in class A?</a:t>
            </a:r>
          </a:p>
          <a:p>
            <a:pPr lvl="0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Only 2</a:t>
            </a:r>
            <a:r>
              <a:rPr lang="en-US" sz="3600" baseline="300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7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=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128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i.e. there were only 128 class A networks for all governments/companies in the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world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each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class A network could have 16,777,216 devices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D6AF9E-C1EA-4AEB-AFE3-24DD587F52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869" y="5144459"/>
            <a:ext cx="8202322" cy="137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1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Classes: Number of Net IDs &amp; Device IDs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3428998"/>
            <a:ext cx="12192001" cy="3429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Can you see any problems with this allocation?</a:t>
            </a:r>
          </a:p>
          <a:p>
            <a:pPr lvl="0"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As noted, only 128 class A networks can exist – a bigger issue, however, is that only 16,384 (2</a:t>
            </a:r>
            <a:r>
              <a:rPr lang="en-US" sz="3600" baseline="300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14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 different class B’s can exist worldwide – 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most medium businesses, schools, hospitals </a:t>
            </a:r>
            <a:r>
              <a:rPr lang="en-US" sz="3600" dirty="0" err="1">
                <a:solidFill>
                  <a:srgbClr val="FFC000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6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 would want this class 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but there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weren’t enough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DCC996B-4A60-43C3-A6A9-66D583FAC1D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9314" y="1285722"/>
          <a:ext cx="11445339" cy="2143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5113">
                  <a:extLst>
                    <a:ext uri="{9D8B030D-6E8A-4147-A177-3AD203B41FA5}">
                      <a16:colId xmlns:a16="http://schemas.microsoft.com/office/drawing/2014/main" val="350025250"/>
                    </a:ext>
                  </a:extLst>
                </a:gridCol>
                <a:gridCol w="3815113">
                  <a:extLst>
                    <a:ext uri="{9D8B030D-6E8A-4147-A177-3AD203B41FA5}">
                      <a16:colId xmlns:a16="http://schemas.microsoft.com/office/drawing/2014/main" val="776434977"/>
                    </a:ext>
                  </a:extLst>
                </a:gridCol>
                <a:gridCol w="3815113">
                  <a:extLst>
                    <a:ext uri="{9D8B030D-6E8A-4147-A177-3AD203B41FA5}">
                      <a16:colId xmlns:a16="http://schemas.microsoft.com/office/drawing/2014/main" val="4263863829"/>
                    </a:ext>
                  </a:extLst>
                </a:gridCol>
              </a:tblGrid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Class</a:t>
                      </a:r>
                      <a:endParaRPr lang="en-GB" sz="2800" baseline="300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Number of NetIDs</a:t>
                      </a:r>
                      <a:endParaRPr lang="en-GB" sz="2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Number of Device IDs</a:t>
                      </a:r>
                      <a:endParaRPr lang="en-GB" sz="2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410735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128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16,777,216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577039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16,384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65,536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798348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2,097,152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256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8597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53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Classes: Number of Net IDs &amp; Device IDs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3428998"/>
            <a:ext cx="12192001" cy="34290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Suppose a company has 257 devices – what do you think might happen?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They could have bought 2 class C’s, but this would make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configuration difficult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so often they would simply buy a class B – but then they’d have more than 65,000 addresses that were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unused and that no one else could use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(and remember there are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only 4.3 billion IPv4 addresses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DCC996B-4A60-43C3-A6A9-66D583FAC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5338895"/>
              </p:ext>
            </p:extLst>
          </p:nvPr>
        </p:nvGraphicFramePr>
        <p:xfrm>
          <a:off x="319314" y="1285722"/>
          <a:ext cx="11445339" cy="2143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5113">
                  <a:extLst>
                    <a:ext uri="{9D8B030D-6E8A-4147-A177-3AD203B41FA5}">
                      <a16:colId xmlns:a16="http://schemas.microsoft.com/office/drawing/2014/main" val="350025250"/>
                    </a:ext>
                  </a:extLst>
                </a:gridCol>
                <a:gridCol w="3815113">
                  <a:extLst>
                    <a:ext uri="{9D8B030D-6E8A-4147-A177-3AD203B41FA5}">
                      <a16:colId xmlns:a16="http://schemas.microsoft.com/office/drawing/2014/main" val="776434977"/>
                    </a:ext>
                  </a:extLst>
                </a:gridCol>
                <a:gridCol w="3815113">
                  <a:extLst>
                    <a:ext uri="{9D8B030D-6E8A-4147-A177-3AD203B41FA5}">
                      <a16:colId xmlns:a16="http://schemas.microsoft.com/office/drawing/2014/main" val="4263863829"/>
                    </a:ext>
                  </a:extLst>
                </a:gridCol>
              </a:tblGrid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Class</a:t>
                      </a:r>
                      <a:endParaRPr lang="en-GB" sz="2800" baseline="300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Number of NetIDs</a:t>
                      </a:r>
                      <a:endParaRPr lang="en-GB" sz="2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Number of Device IDs</a:t>
                      </a:r>
                      <a:endParaRPr lang="en-GB" sz="28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7410735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128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16,777,216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577039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16,384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65,536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798348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C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1"/>
                          </a:solidFill>
                        </a:rPr>
                        <a:t>2,097,152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bg1"/>
                          </a:solidFill>
                        </a:rPr>
                        <a:t>256</a:t>
                      </a:r>
                      <a:endParaRPr lang="en-GB" sz="240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8597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564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Classes: Unused Device IDs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014302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Suppose a small company has 150 computers, but they will be on 7 different LANs (different buildings, departments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They will need to buy 7 class C networks, which would mean 1792 addresses – but since they only have 150 computer,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1642 of those addresses are wasted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58C56B-1CDB-4A12-96BD-02A59A0FE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5927" y="2300900"/>
            <a:ext cx="5034448" cy="312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88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IPv4 Classes: Unused Device IDs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So, to try and solve this problem of wasted IP addresses with a class-based IP system, a new approach was introduced…</a:t>
            </a:r>
          </a:p>
        </p:txBody>
      </p:sp>
    </p:spTree>
    <p:extLst>
      <p:ext uri="{BB962C8B-B14F-4D97-AF65-F5344CB8AC3E}">
        <p14:creationId xmlns:p14="http://schemas.microsoft.com/office/powerpoint/2010/main" val="172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-30892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Classless Inter-Domain Routing (CIDR)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Aimed to solve problem of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inflexible split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(i.e. only 3 classes) between network ID and host ID (device ID)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Adds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8 bit suffix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to the IP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Suffix specifies how many bits are for the network ID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remaining bits (of the 32 bit IPv4 address) would be for the host ID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Below we see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21 bits for network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hence 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11 for host ID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B251A5-A35A-4C90-A993-E5029268A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908" y="4281995"/>
            <a:ext cx="7457693" cy="20195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8958CB3-1D4C-4D2D-BAFC-97553A895F7F}"/>
              </a:ext>
            </a:extLst>
          </p:cNvPr>
          <p:cNvSpPr/>
          <p:nvPr/>
        </p:nvSpPr>
        <p:spPr>
          <a:xfrm>
            <a:off x="7849601" y="4281995"/>
            <a:ext cx="4342399" cy="18925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Note how CIDR also doesn’t waste 1-3 bits for specifying the class</a:t>
            </a:r>
          </a:p>
        </p:txBody>
      </p:sp>
    </p:spTree>
    <p:extLst>
      <p:ext uri="{BB962C8B-B14F-4D97-AF65-F5344CB8AC3E}">
        <p14:creationId xmlns:p14="http://schemas.microsoft.com/office/powerpoint/2010/main" val="281674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Classless Inter-Domain Routing (CIDR)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35861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Note: CIDR IP addresses are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compatible with original class-based IP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system – by simply setting the suffix to 8, 16 or 24 respectively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e.g. note how class C uses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3 bits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(110) for the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class identifier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21 for the net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i.e. 3 + 21 = 24 bits – we could keep the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21 bit net ID the same and set the leading 3 bits to 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B251A5-A35A-4C90-A993-E5029268A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908" y="4866458"/>
            <a:ext cx="4826891" cy="13071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D2D5A9-B07B-4B34-9EB0-AB1E72081F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6758" y="4954981"/>
            <a:ext cx="6717283" cy="113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1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033538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Another approach – and the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one currently used today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is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subnetting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you can run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ipconfig /all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you will notice the subnet mask for the network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Let’s see how it works…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E3A72C-B6DB-4256-B10E-326E979B4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414" y="2220034"/>
            <a:ext cx="6020109" cy="299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72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Again, a 32-bit IPv4 address is split into a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network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host ID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subnet mask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is used to determine if a bit corresponds to the network or host ID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 means the bit corresponds to the network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0 means it corresponds to the host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i.e.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0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=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1111111 11111111 11111111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00000000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= 24 bits for net ID; 8 for host ID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So an IP of </a:t>
            </a:r>
            <a:r>
              <a:rPr lang="en-US" sz="3200" dirty="0">
                <a:solidFill>
                  <a:srgbClr val="AA6212"/>
                </a:solidFill>
                <a:latin typeface="Bahnschrift SemiBold SemiConden" panose="020B0502040204020203" pitchFamily="34" charset="0"/>
              </a:rPr>
              <a:t>70.152.34.55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would mean the network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70.152.34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device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55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on this network</a:t>
            </a:r>
          </a:p>
        </p:txBody>
      </p:sp>
    </p:spTree>
    <p:extLst>
      <p:ext uri="{BB962C8B-B14F-4D97-AF65-F5344CB8AC3E}">
        <p14:creationId xmlns:p14="http://schemas.microsoft.com/office/powerpoint/2010/main" val="3985474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Common subnet mask are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255.255.255.0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255.255.0.0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first is much more common worldwide than the latter – why do you think that is?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Since the first subnet mask provides 8 bits for the host ID (256 devices), while the latter provides 16 bits for the host ID (65,536)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Other than big companies/governments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most people (e.g. in homes)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don’t need networks with 65,536 devices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 Using an 8-bit host ID means we can have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networks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(since 24 bits are available for the network ID)</a:t>
            </a:r>
          </a:p>
        </p:txBody>
      </p:sp>
    </p:spTree>
    <p:extLst>
      <p:ext uri="{BB962C8B-B14F-4D97-AF65-F5344CB8AC3E}">
        <p14:creationId xmlns:p14="http://schemas.microsoft.com/office/powerpoint/2010/main" val="3705995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466901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Subnetting is used to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break a big network into multiple, smaller subnets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for example, imagine you are a company and have different switches/departments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e.g. You may not want the customer service department to be on the same network as the research &amp; development department for various reasons we will see later…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1A5E2D-7CA1-4360-87E2-965749668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512" y="1901655"/>
            <a:ext cx="5468113" cy="360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146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6466901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For example, suppose we have 8 bits for the host ID – we could use 3 of these bits to represent a subnet and 5 to represent a device ID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That would give us 8 networks with 32 devices on each, rather than having 1 LAN with 256 devices on it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31A5E2D-7CA1-4360-87E2-965749668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9512" y="1901655"/>
            <a:ext cx="5468113" cy="360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9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21053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Here you can see how the number of subnets and possible hosts on each change as the subnet mask changes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20C7DE-8999-4AA6-9757-F26B03450B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" y="3128962"/>
            <a:ext cx="12190096" cy="372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0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158C338-540B-4412-A60F-90E8DA8C1A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977544"/>
      </p:ext>
    </p:extLst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2"/>
            <a:ext cx="12192000" cy="58344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subnet mask doesn’t always have to be split at position 8, 16 or 24 – suppose we have a network that will have a maximum of 1000 devices – how many bits should we use for the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network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vs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host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hence what would be the subnet mask?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2</a:t>
            </a:r>
            <a:r>
              <a:rPr lang="en-US" sz="3200" baseline="300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10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= 1024 – hence choosing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10 bits for the host ID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would be good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Our subnet mask would hence be:</a:t>
            </a:r>
          </a:p>
          <a:p>
            <a:pPr lvl="0" algn="ctr"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11111111 11111111 111111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00 00000000</a:t>
            </a: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255.255.252.0</a:t>
            </a:r>
          </a:p>
        </p:txBody>
      </p:sp>
    </p:spTree>
    <p:extLst>
      <p:ext uri="{BB962C8B-B14F-4D97-AF65-F5344CB8AC3E}">
        <p14:creationId xmlns:p14="http://schemas.microsoft.com/office/powerpoint/2010/main" val="414742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0" y="1023563"/>
            <a:ext cx="12192000" cy="1466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Suppose we have the IP address 27.78.103.250 and subnet mask 255.255.252.0 – what would the network id and host ID be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D50A9E0-8445-449B-9905-A450BE452F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036073"/>
              </p:ext>
            </p:extLst>
          </p:nvPr>
        </p:nvGraphicFramePr>
        <p:xfrm>
          <a:off x="318244" y="2530630"/>
          <a:ext cx="11337600" cy="1071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7520">
                  <a:extLst>
                    <a:ext uri="{9D8B030D-6E8A-4147-A177-3AD203B41FA5}">
                      <a16:colId xmlns:a16="http://schemas.microsoft.com/office/drawing/2014/main" val="350025250"/>
                    </a:ext>
                  </a:extLst>
                </a:gridCol>
                <a:gridCol w="2267520">
                  <a:extLst>
                    <a:ext uri="{9D8B030D-6E8A-4147-A177-3AD203B41FA5}">
                      <a16:colId xmlns:a16="http://schemas.microsoft.com/office/drawing/2014/main" val="776434977"/>
                    </a:ext>
                  </a:extLst>
                </a:gridCol>
                <a:gridCol w="2267520">
                  <a:extLst>
                    <a:ext uri="{9D8B030D-6E8A-4147-A177-3AD203B41FA5}">
                      <a16:colId xmlns:a16="http://schemas.microsoft.com/office/drawing/2014/main" val="4263863829"/>
                    </a:ext>
                  </a:extLst>
                </a:gridCol>
                <a:gridCol w="2267520">
                  <a:extLst>
                    <a:ext uri="{9D8B030D-6E8A-4147-A177-3AD203B41FA5}">
                      <a16:colId xmlns:a16="http://schemas.microsoft.com/office/drawing/2014/main" val="1665402657"/>
                    </a:ext>
                  </a:extLst>
                </a:gridCol>
                <a:gridCol w="2267520">
                  <a:extLst>
                    <a:ext uri="{9D8B030D-6E8A-4147-A177-3AD203B41FA5}">
                      <a16:colId xmlns:a16="http://schemas.microsoft.com/office/drawing/2014/main" val="2958559955"/>
                    </a:ext>
                  </a:extLst>
                </a:gridCol>
              </a:tblGrid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IP</a:t>
                      </a:r>
                      <a:endParaRPr lang="en-GB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0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rgbClr val="FFC000"/>
                          </a:solidFill>
                        </a:rPr>
                        <a:t>00011011</a:t>
                      </a:r>
                      <a:endParaRPr lang="en-GB" sz="2400" b="0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rgbClr val="FFC000"/>
                          </a:solidFill>
                        </a:rPr>
                        <a:t>01001110</a:t>
                      </a:r>
                      <a:endParaRPr lang="en-GB" sz="2400" b="0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>
                          <a:solidFill>
                            <a:srgbClr val="FFC000"/>
                          </a:solidFill>
                        </a:rPr>
                        <a:t>011001</a:t>
                      </a:r>
                      <a:r>
                        <a:rPr lang="en-US" sz="2400" b="0" dirty="0">
                          <a:solidFill>
                            <a:srgbClr val="00B0F0"/>
                          </a:solidFill>
                        </a:rPr>
                        <a:t>11</a:t>
                      </a:r>
                      <a:endParaRPr lang="en-GB" sz="2400" b="0" dirty="0">
                        <a:solidFill>
                          <a:srgbClr val="00B0F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rgbClr val="00B0F0"/>
                          </a:solidFill>
                        </a:rPr>
                        <a:t>11111010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7577039"/>
                  </a:ext>
                </a:extLst>
              </a:tr>
              <a:tr h="53581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Subnet mask</a:t>
                      </a:r>
                      <a:endParaRPr lang="en-GB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0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FFC000"/>
                          </a:solidFill>
                        </a:rPr>
                        <a:t>11111111</a:t>
                      </a:r>
                      <a:endParaRPr lang="en-GB" sz="2400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FFC000"/>
                          </a:solidFill>
                        </a:rPr>
                        <a:t>11111111</a:t>
                      </a:r>
                      <a:endParaRPr lang="en-GB" sz="2400" dirty="0">
                        <a:solidFill>
                          <a:srgbClr val="FFC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FFC000"/>
                          </a:solidFill>
                        </a:rPr>
                        <a:t>111111</a:t>
                      </a:r>
                      <a:r>
                        <a:rPr lang="en-US" sz="2400" dirty="0">
                          <a:solidFill>
                            <a:srgbClr val="00B0F0"/>
                          </a:solidFill>
                        </a:rPr>
                        <a:t>00</a:t>
                      </a:r>
                      <a:endParaRPr lang="en-GB" sz="2400" dirty="0">
                        <a:solidFill>
                          <a:srgbClr val="00B0F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00B0F0"/>
                          </a:solidFill>
                        </a:rPr>
                        <a:t>00000000</a:t>
                      </a:r>
                      <a:endParaRPr lang="en-GB" sz="2400" dirty="0">
                        <a:solidFill>
                          <a:srgbClr val="00B0F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798348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3643085"/>
            <a:ext cx="12192000" cy="32557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So really, if representing in denary, this is like saying the device is on network 27.78.100 and the device ID is 1018 (1111111010)</a:t>
            </a:r>
          </a:p>
          <a:p>
            <a:pPr lvl="0"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So things can get a bit complex for humans if the subnet mask doesn’t split on an 8-bit boundary – you won’t need to do this in the exam, but you need to know the split position could be anywhere</a:t>
            </a:r>
          </a:p>
        </p:txBody>
      </p:sp>
    </p:spTree>
    <p:extLst>
      <p:ext uri="{BB962C8B-B14F-4D97-AF65-F5344CB8AC3E}">
        <p14:creationId xmlns:p14="http://schemas.microsoft.com/office/powerpoint/2010/main" val="817671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7" grpId="0" build="p"/>
    </p:bld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3070194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3070195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Have a go:</a:t>
            </a:r>
            <a:b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https://www.iptp.net/en_US/iptp-tools/ip-calculator/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8DAAAC-E23C-49AA-911C-D05F787FCB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195" y="-1"/>
            <a:ext cx="91218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42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111118D-75B0-4104-9694-46E402FBB83C}"/>
              </a:ext>
            </a:extLst>
          </p:cNvPr>
          <p:cNvSpPr txBox="1">
            <a:spLocks/>
          </p:cNvSpPr>
          <p:nvPr/>
        </p:nvSpPr>
        <p:spPr>
          <a:xfrm>
            <a:off x="354374" y="4955328"/>
            <a:ext cx="11621725" cy="14820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Instead of using CIDR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 notation, what would the equivalent subnet mask be?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Agency FB" panose="020B0503020202020204" pitchFamily="34" charset="0"/>
              </a:rPr>
              <a:t>255.255.255.0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+mj-ea"/>
              <a:cs typeface="+mj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6EA4620-08B1-4AE0-B15D-1B973424A494}"/>
              </a:ext>
            </a:extLst>
          </p:cNvPr>
          <p:cNvSpPr txBox="1">
            <a:spLocks/>
          </p:cNvSpPr>
          <p:nvPr/>
        </p:nvSpPr>
        <p:spPr>
          <a:xfrm>
            <a:off x="6277425" y="3192694"/>
            <a:ext cx="5914575" cy="176263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The /[number of bits for network ID]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is called CIDR notation</a:t>
            </a:r>
          </a:p>
        </p:txBody>
      </p:sp>
    </p:spTree>
    <p:extLst>
      <p:ext uri="{BB962C8B-B14F-4D97-AF65-F5344CB8AC3E}">
        <p14:creationId xmlns:p14="http://schemas.microsoft.com/office/powerpoint/2010/main" val="2419537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B111118D-75B0-4104-9694-46E402FBB83C}"/>
              </a:ext>
            </a:extLst>
          </p:cNvPr>
          <p:cNvSpPr txBox="1">
            <a:spLocks/>
          </p:cNvSpPr>
          <p:nvPr/>
        </p:nvSpPr>
        <p:spPr>
          <a:xfrm>
            <a:off x="354374" y="4321629"/>
            <a:ext cx="11621725" cy="211574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Would 192.168.2.0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 be a valid IP for this network?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Agency FB" panose="020B0503020202020204" pitchFamily="34" charset="0"/>
              </a:rPr>
              <a:t>No – since the first 24 bits are the net ID, hence can’t change</a:t>
            </a: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aseline="0" dirty="0">
                <a:solidFill>
                  <a:prstClr val="white"/>
                </a:solidFill>
                <a:latin typeface="Agency FB" panose="020B0503020202020204" pitchFamily="34" charset="0"/>
              </a:rPr>
              <a:t>How</a:t>
            </a:r>
            <a:r>
              <a:rPr lang="en-US" sz="3600" dirty="0">
                <a:solidFill>
                  <a:prstClr val="white"/>
                </a:solidFill>
                <a:latin typeface="Agency FB" panose="020B0503020202020204" pitchFamily="34" charset="0"/>
              </a:rPr>
              <a:t> about 192.168.1.2?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Yes – since only the host ID changes </a:t>
            </a:r>
            <a:r>
              <a:rPr lang="en-US" sz="3600" dirty="0">
                <a:solidFill>
                  <a:prstClr val="white"/>
                </a:solidFill>
                <a:latin typeface="Agency FB" panose="020B0503020202020204" pitchFamily="34" charset="0"/>
              </a:rPr>
              <a:t>and is in range 0-255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21596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Subnetting Advantages &amp; Disadvantages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Let’s see the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advantages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disadvantages</a:t>
            </a:r>
            <a:r>
              <a:rPr lang="en-US" sz="36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of breaking a single network down into multiple subnetworks (subnetting)</a:t>
            </a:r>
          </a:p>
        </p:txBody>
      </p:sp>
    </p:spTree>
    <p:extLst>
      <p:ext uri="{BB962C8B-B14F-4D97-AF65-F5344CB8AC3E}">
        <p14:creationId xmlns:p14="http://schemas.microsoft.com/office/powerpoint/2010/main" val="2872212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Allows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greater utilisation of IP 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space – i.e. less wasted IP addresses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Makes networks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easier to </a:t>
            </a:r>
            <a:r>
              <a:rPr lang="en-US" sz="28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organise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maintain 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for large networks –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though does require </a:t>
            </a:r>
            <a:r>
              <a:rPr lang="en-US" sz="28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initial expertise to setup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Improves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security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i.e. different firewall rules/levels of security based on the subnet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Network separation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 different departments (e.g. finance and research) don’t have access to other network/files. Hackers/malware can also (hopefully) be </a:t>
            </a: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contained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to single subnet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Improves efficiency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by breaking down big, busy networks – this however does make it slightly </a:t>
            </a:r>
            <a:r>
              <a:rPr lang="en-US" sz="28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more expensive</a:t>
            </a:r>
            <a:r>
              <a:rPr lang="en-US" sz="28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since additional routers are required (though for a company, this cost is insignificant)</a:t>
            </a:r>
          </a:p>
        </p:txBody>
      </p:sp>
    </p:spTree>
    <p:extLst>
      <p:ext uri="{BB962C8B-B14F-4D97-AF65-F5344CB8AC3E}">
        <p14:creationId xmlns:p14="http://schemas.microsoft.com/office/powerpoint/2010/main" val="180496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do the letters “IP” stand for?</a:t>
            </a:r>
          </a:p>
          <a:p>
            <a:pPr lvl="0"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nternet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rotocol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is an IP address used for?</a:t>
            </a: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To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uniquely identify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 device on a network – hence allowing it to receive packets (communication) from other devices via a series of routers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An IP address consists of two parts: a ________ and ________</a:t>
            </a:r>
          </a:p>
          <a:p>
            <a:pPr lvl="0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Network ID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&amp;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Host ID</a:t>
            </a:r>
          </a:p>
        </p:txBody>
      </p:sp>
    </p:spTree>
    <p:extLst>
      <p:ext uri="{BB962C8B-B14F-4D97-AF65-F5344CB8AC3E}">
        <p14:creationId xmlns:p14="http://schemas.microsoft.com/office/powerpoint/2010/main" val="3155206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Describe the format of an IPv4 address: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32 bits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4 groups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of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8 bits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each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Each group can represent denary number 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0-255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Groups separated by dot/full stop/period “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7262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689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State whether these IPv4 addresses are valid – if invalid, give a reason:</a:t>
            </a:r>
            <a:b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80.47.328.204</a:t>
            </a:r>
          </a:p>
          <a:p>
            <a:pPr lvl="0"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 328 is greater than 255, the max allowed value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28.243.102.75</a:t>
            </a:r>
          </a:p>
          <a:p>
            <a:pPr lvl="0"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Valid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123.78.1.0.2</a:t>
            </a:r>
          </a:p>
          <a:p>
            <a:pPr lvl="0"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5 groups, not 4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94:82:185:230</a:t>
            </a:r>
          </a:p>
          <a:p>
            <a:pPr lvl="0"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doesn’t use full stop “.” as group separator</a:t>
            </a:r>
          </a:p>
        </p:txBody>
      </p:sp>
    </p:spTree>
    <p:extLst>
      <p:ext uri="{BB962C8B-B14F-4D97-AF65-F5344CB8AC3E}">
        <p14:creationId xmlns:p14="http://schemas.microsoft.com/office/powerpoint/2010/main" val="424918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689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3 approaches were used to break an IP address into the network &amp; host ID?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IP classes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Classless Interdomain Routing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(CIDR)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Subnetting</a:t>
            </a:r>
          </a:p>
        </p:txBody>
      </p:sp>
    </p:spTree>
    <p:extLst>
      <p:ext uri="{BB962C8B-B14F-4D97-AF65-F5344CB8AC3E}">
        <p14:creationId xmlns:p14="http://schemas.microsoft.com/office/powerpoint/2010/main" val="245227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689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How many IP classes are there – what are some problems with them?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3 classes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main problem is that network/host ID is at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fixed position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hence people won’t use all the host IDs they are allocated =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low IP address </a:t>
            </a:r>
            <a:r>
              <a:rPr lang="en-US" sz="3200" dirty="0" err="1">
                <a:solidFill>
                  <a:srgbClr val="FF0000"/>
                </a:solidFill>
                <a:latin typeface="Bahnschrift SemiBold SemiConden" panose="020B0502040204020203" pitchFamily="34" charset="0"/>
              </a:rPr>
              <a:t>utilisation</a:t>
            </a:r>
            <a:endParaRPr lang="en-US" sz="32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How does CIDR solve this and what is the notation like?</a:t>
            </a: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network/host ID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split can be at any bit position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hence networks can be allocated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only the number of host IDs they need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 For example, 100.110.120.130/24 means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24 bits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are used for the network ID, while 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8 bits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would be for the device ID</a:t>
            </a:r>
          </a:p>
        </p:txBody>
      </p:sp>
    </p:spTree>
    <p:extLst>
      <p:ext uri="{BB962C8B-B14F-4D97-AF65-F5344CB8AC3E}">
        <p14:creationId xmlns:p14="http://schemas.microsoft.com/office/powerpoint/2010/main" val="210654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689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Explain what the IP address 11.22.33.44 and subnet mask 255.255.0.0 mean in terms of the network/device ID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first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16 bits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represent the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network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; the 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last 16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the 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host ID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 Hence the network is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11.22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the valid range of device IDs would be from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11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22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0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0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to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11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22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255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255</a:t>
            </a:r>
          </a:p>
        </p:txBody>
      </p:sp>
    </p:spTree>
    <p:extLst>
      <p:ext uri="{BB962C8B-B14F-4D97-AF65-F5344CB8AC3E}">
        <p14:creationId xmlns:p14="http://schemas.microsoft.com/office/powerpoint/2010/main" val="21298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689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List some advantages/disadvantages of breaking a network down into smaller subnets: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greater </a:t>
            </a:r>
            <a:r>
              <a:rPr lang="en-US" sz="32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utilisation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of IP space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due to flexible network/host split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</a:t>
            </a: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easier to </a:t>
            </a:r>
            <a:r>
              <a:rPr lang="en-US" sz="32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organise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&amp;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maintain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– since less devices on each network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improved security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e.g. firewall rules, access rights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network separation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- privacy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threat containment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hackers/malware harder to traverse network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improves efficiency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since you don’t have 1 router with 100s of devices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requires network admin to setup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more expensive due to requirement of routers for each subnet</a:t>
            </a:r>
          </a:p>
        </p:txBody>
      </p:sp>
    </p:spTree>
    <p:extLst>
      <p:ext uri="{BB962C8B-B14F-4D97-AF65-F5344CB8AC3E}">
        <p14:creationId xmlns:p14="http://schemas.microsoft.com/office/powerpoint/2010/main" val="291274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 Addressing – Part 2</a:t>
            </a:r>
          </a:p>
        </p:txBody>
      </p:sp>
    </p:spTree>
    <p:extLst>
      <p:ext uri="{BB962C8B-B14F-4D97-AF65-F5344CB8AC3E}">
        <p14:creationId xmlns:p14="http://schemas.microsoft.com/office/powerpoint/2010/main" val="1397523599"/>
      </p:ext>
    </p:extLst>
  </p:cSld>
  <p:clrMapOvr>
    <a:masterClrMapping/>
  </p:clrMapOvr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Public &amp; Private IP addresses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Ports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Network address translation (NAT)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Static &amp; Dynamic IPs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Dynamic host control protocol (DHCP)</a:t>
            </a:r>
          </a:p>
        </p:txBody>
      </p:sp>
    </p:spTree>
    <p:extLst>
      <p:ext uri="{BB962C8B-B14F-4D97-AF65-F5344CB8AC3E}">
        <p14:creationId xmlns:p14="http://schemas.microsoft.com/office/powerpoint/2010/main" val="151100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Combating Shortage of IPv4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As stated, IPv4 uses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32 bits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hence only has about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4.3 billion IPs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available – to combat this shortage, a few approaches were used: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Subnetting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Private IPs</a:t>
            </a: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&amp;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NAT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(network address translation)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Dynamic IPs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(using DHCP)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We have looked at subnetting, so let’s look at the other two…</a:t>
            </a:r>
          </a:p>
        </p:txBody>
      </p:sp>
    </p:spTree>
    <p:extLst>
      <p:ext uri="{BB962C8B-B14F-4D97-AF65-F5344CB8AC3E}">
        <p14:creationId xmlns:p14="http://schemas.microsoft.com/office/powerpoint/2010/main" val="398636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Address Translation (NAT)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Rather than each user having a public IP address that had to be globally unique, we could: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Give the network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router a globally-unique IP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address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Give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devices on the network a private IP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address that the router that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only had to be unique for that network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This is why if you look in a device’s connection settings (in a GUI or command like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ipconfig /all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), you will see a private IP address like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192.168.0.1</a:t>
            </a:r>
          </a:p>
        </p:txBody>
      </p:sp>
    </p:spTree>
    <p:extLst>
      <p:ext uri="{BB962C8B-B14F-4D97-AF65-F5344CB8AC3E}">
        <p14:creationId xmlns:p14="http://schemas.microsoft.com/office/powerpoint/2010/main" val="28511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443739-0FF7-4F5D-B0A3-AB731D60B7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1ED926B-502B-423E-81F2-8FF743AAF745}"/>
              </a:ext>
            </a:extLst>
          </p:cNvPr>
          <p:cNvSpPr/>
          <p:nvPr/>
        </p:nvSpPr>
        <p:spPr>
          <a:xfrm>
            <a:off x="0" y="1"/>
            <a:ext cx="3352800" cy="5181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What would the default subnet mask for each of these address ranges be? Which can have the most devices?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12D02B-4328-4253-8CE0-4B59A2F506F6}"/>
              </a:ext>
            </a:extLst>
          </p:cNvPr>
          <p:cNvSpPr/>
          <p:nvPr/>
        </p:nvSpPr>
        <p:spPr>
          <a:xfrm>
            <a:off x="9427029" y="478971"/>
            <a:ext cx="2764970" cy="63790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255.0.0.0</a:t>
            </a:r>
          </a:p>
          <a:p>
            <a:pPr lvl="0">
              <a:defRPr/>
            </a:pPr>
            <a:endParaRPr lang="en-US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255.240.0.0</a:t>
            </a:r>
          </a:p>
          <a:p>
            <a:pPr lvl="0">
              <a:defRPr/>
            </a:pPr>
            <a:endParaRPr lang="en-US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255.255.0.0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A11E4D-C80D-4C57-BA79-86224A63591B}"/>
              </a:ext>
            </a:extLst>
          </p:cNvPr>
          <p:cNvSpPr/>
          <p:nvPr/>
        </p:nvSpPr>
        <p:spPr>
          <a:xfrm>
            <a:off x="0" y="5344886"/>
            <a:ext cx="9427029" cy="1513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These private address ranges are hence listed from having most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least available device IDs</a:t>
            </a:r>
            <a:endParaRPr lang="en-US" sz="3200" dirty="0">
              <a:solidFill>
                <a:srgbClr val="FFC00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73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</p:bld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17414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One screenshot was taken from connecting to the classroom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one was taken by connecting to the schoolwide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– which do you think was which &amp; why?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7C7CC5-99E7-4F0E-A042-F9BBF9BD4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8" y="1684452"/>
            <a:ext cx="6061356" cy="301640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80C6B65-EF62-4B32-9881-F6A92B78FC95}"/>
              </a:ext>
            </a:extLst>
          </p:cNvPr>
          <p:cNvSpPr/>
          <p:nvPr/>
        </p:nvSpPr>
        <p:spPr>
          <a:xfrm>
            <a:off x="245327" y="2920179"/>
            <a:ext cx="4003288" cy="161693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2BDF39-DB36-432A-89E7-6D3C4A8691CE}"/>
              </a:ext>
            </a:extLst>
          </p:cNvPr>
          <p:cNvSpPr/>
          <p:nvPr/>
        </p:nvSpPr>
        <p:spPr>
          <a:xfrm>
            <a:off x="6395115" y="2908645"/>
            <a:ext cx="4155410" cy="161693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00C09D-E9D3-43EA-8EBB-5724E776F170}"/>
              </a:ext>
            </a:extLst>
          </p:cNvPr>
          <p:cNvSpPr/>
          <p:nvPr/>
        </p:nvSpPr>
        <p:spPr>
          <a:xfrm>
            <a:off x="258027" y="3529779"/>
            <a:ext cx="4003288" cy="31927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18AA60B-6BFC-4511-AAA4-8467C87813AA}"/>
              </a:ext>
            </a:extLst>
          </p:cNvPr>
          <p:cNvSpPr/>
          <p:nvPr/>
        </p:nvSpPr>
        <p:spPr>
          <a:xfrm>
            <a:off x="6407815" y="3518245"/>
            <a:ext cx="4155410" cy="319277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041F5B-F06F-4DBB-8519-D608E52F6436}"/>
              </a:ext>
            </a:extLst>
          </p:cNvPr>
          <p:cNvSpPr/>
          <p:nvPr/>
        </p:nvSpPr>
        <p:spPr>
          <a:xfrm>
            <a:off x="245327" y="4137324"/>
            <a:ext cx="4003288" cy="3192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60C87B-EE05-4E2E-A47E-DAB3085A7E0E}"/>
              </a:ext>
            </a:extLst>
          </p:cNvPr>
          <p:cNvSpPr/>
          <p:nvPr/>
        </p:nvSpPr>
        <p:spPr>
          <a:xfrm>
            <a:off x="6395115" y="4125790"/>
            <a:ext cx="4155410" cy="3192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658CA4-50B5-401A-82AA-3011B9D9FA82}"/>
              </a:ext>
            </a:extLst>
          </p:cNvPr>
          <p:cNvSpPr/>
          <p:nvPr/>
        </p:nvSpPr>
        <p:spPr>
          <a:xfrm>
            <a:off x="1" y="4700857"/>
            <a:ext cx="12192000" cy="2157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Left is schoolwide network – 10.X.X.X IPs have more host IDs than 192.168.X.X networks</a:t>
            </a: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We’ll look at DNS in more detail later…</a:t>
            </a: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FC58586-BECC-47B2-A5A6-3BFB9D457E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767" y="1505523"/>
            <a:ext cx="6020109" cy="299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96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build="p"/>
    </p:bld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443739-0FF7-4F5D-B0A3-AB731D60B7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D1BE3-E120-4116-9940-4D84AF9FFEB2}"/>
              </a:ext>
            </a:extLst>
          </p:cNvPr>
          <p:cNvSpPr/>
          <p:nvPr/>
        </p:nvSpPr>
        <p:spPr>
          <a:xfrm>
            <a:off x="524933" y="355600"/>
            <a:ext cx="4080934" cy="965200"/>
          </a:xfrm>
          <a:prstGeom prst="rect">
            <a:avLst/>
          </a:prstGeom>
          <a:ln>
            <a:solidFill>
              <a:srgbClr val="2D52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Bahnschrift SemiBold Condensed" panose="020B0502040204020203" pitchFamily="34" charset="0"/>
              </a:rPr>
              <a:t>Public IPs – not NAT</a:t>
            </a:r>
            <a:endParaRPr lang="en-GB" sz="4000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6A3F8A-C40F-485A-9CA1-B1E1507F32B7}"/>
              </a:ext>
            </a:extLst>
          </p:cNvPr>
          <p:cNvSpPr/>
          <p:nvPr/>
        </p:nvSpPr>
        <p:spPr>
          <a:xfrm>
            <a:off x="-1" y="5829300"/>
            <a:ext cx="8316097" cy="1028700"/>
          </a:xfrm>
          <a:prstGeom prst="rect">
            <a:avLst/>
          </a:prstGeom>
          <a:gradFill>
            <a:gsLst>
              <a:gs pos="33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Each end device has globally unique IP =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bad</a:t>
            </a:r>
          </a:p>
        </p:txBody>
      </p:sp>
    </p:spTree>
    <p:extLst>
      <p:ext uri="{BB962C8B-B14F-4D97-AF65-F5344CB8AC3E}">
        <p14:creationId xmlns:p14="http://schemas.microsoft.com/office/powerpoint/2010/main" val="2171489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F443739-0FF7-4F5D-B0A3-AB731D60B7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159EE62-5F4C-4064-9792-A07F38135B9A}"/>
              </a:ext>
            </a:extLst>
          </p:cNvPr>
          <p:cNvSpPr/>
          <p:nvPr/>
        </p:nvSpPr>
        <p:spPr>
          <a:xfrm>
            <a:off x="6900333" y="0"/>
            <a:ext cx="5291668" cy="2057400"/>
          </a:xfrm>
          <a:prstGeom prst="rect">
            <a:avLst/>
          </a:prstGeom>
          <a:gradFill>
            <a:gsLst>
              <a:gs pos="33000">
                <a:schemeClr val="tx1">
                  <a:lumMod val="95000"/>
                  <a:lumOff val="5000"/>
                </a:schemeClr>
              </a:gs>
              <a:gs pos="0">
                <a:schemeClr val="tx1">
                  <a:lumMod val="75000"/>
                  <a:lumOff val="2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Router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has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public, globally-unique address</a:t>
            </a:r>
          </a:p>
          <a:p>
            <a:pPr lvl="0"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Devices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have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private addresses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unique to that network only</a:t>
            </a:r>
          </a:p>
        </p:txBody>
      </p:sp>
    </p:spTree>
    <p:extLst>
      <p:ext uri="{BB962C8B-B14F-4D97-AF65-F5344CB8AC3E}">
        <p14:creationId xmlns:p14="http://schemas.microsoft.com/office/powerpoint/2010/main" val="52708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Ports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3"/>
            <a:ext cx="70866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When a device receives data, do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you think it would be able to tell what process (application) that data is for?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aseline="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this is what ports are used for – they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specify the process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the data is for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An analogy would be that an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IP address is the building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…while the port would be the specific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room number/person’s name</a:t>
            </a:r>
          </a:p>
        </p:txBody>
      </p:sp>
      <p:pic>
        <p:nvPicPr>
          <p:cNvPr id="1026" name="Picture 2" descr="What To Do If Your Mailbox is Broken Into | ApartmentSearch">
            <a:extLst>
              <a:ext uri="{FF2B5EF4-FFF2-40B4-BE49-F238E27FC236}">
                <a16:creationId xmlns:a16="http://schemas.microsoft.com/office/drawing/2014/main" id="{4D32A637-22B6-4C0A-A0CF-9AE132D98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818" y="2765796"/>
            <a:ext cx="4583207" cy="221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85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7326484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Ports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7326484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-1" y="1023563"/>
            <a:ext cx="7326484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Note: ports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can refer to hardware ports – LAN/ethernet ports, USB ports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endParaRPr kumimoji="0" lang="en-US" sz="32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THIS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case, however, the ports we are referring to aren’t actually a physical object – they are effectively just an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ID number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so data can be sent to the correct process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6117F0-9A7A-48DE-A08B-4624BE846C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571" y="287545"/>
            <a:ext cx="4491343" cy="23032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34CB16-1BA2-4099-94FB-3F1C40495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354" y="3125135"/>
            <a:ext cx="4363957" cy="319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64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7326484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Ports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0" y="1023581"/>
            <a:ext cx="7326484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-1" y="1023563"/>
            <a:ext cx="7326484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So: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hardware ports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: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used for input to/output from device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oftware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ports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: specifies the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process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the data should be sent to on a device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6117F0-9A7A-48DE-A08B-4624BE846C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571" y="287545"/>
            <a:ext cx="4491343" cy="23032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34CB16-1BA2-4099-94FB-3F1C404958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2354" y="3125135"/>
            <a:ext cx="4363957" cy="3198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15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4594490" y="-1"/>
            <a:ext cx="759751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Port Numbers &amp; Protocols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4594490" y="1023562"/>
            <a:ext cx="7597510" cy="19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4594490" cy="6898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Certain ports are usually used for specific protocols –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e.g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a server has a web server, it will (usually) be running at port 80/443, email at 25/110/143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you type “example.com”, your browser actually appends the port itself – e.g. example.com:443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7D112B0-9BC0-4B35-BA32-696F22DC3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602330"/>
              </p:ext>
            </p:extLst>
          </p:nvPr>
        </p:nvGraphicFramePr>
        <p:xfrm>
          <a:off x="4594491" y="1120431"/>
          <a:ext cx="7474244" cy="564676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295321">
                  <a:extLst>
                    <a:ext uri="{9D8B030D-6E8A-4147-A177-3AD203B41FA5}">
                      <a16:colId xmlns:a16="http://schemas.microsoft.com/office/drawing/2014/main" val="1584226785"/>
                    </a:ext>
                  </a:extLst>
                </a:gridCol>
                <a:gridCol w="6178923">
                  <a:extLst>
                    <a:ext uri="{9D8B030D-6E8A-4147-A177-3AD203B41FA5}">
                      <a16:colId xmlns:a16="http://schemas.microsoft.com/office/drawing/2014/main" val="2842113691"/>
                    </a:ext>
                  </a:extLst>
                </a:gridCol>
              </a:tblGrid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Port Number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Usage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903864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20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chemeClr val="bg1"/>
                          </a:solidFill>
                          <a:effectLst/>
                        </a:rPr>
                        <a:t>File Transfer Protocol (FTP) Data Transfer</a:t>
                      </a:r>
                      <a:endParaRPr lang="pt-BR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3620984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21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File Transfer Protocol (FTP) Command Control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424882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22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Secure Shell (SSH)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610624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23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Telnet - Remote login service, unencrypted text messages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1921256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25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Simple Mail Transfer Protocol (SMTP) E-mail Routing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4626592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53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Domain Name System (DNS) service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801072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80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Hypertext Transfer Protocol (HTTP) used in World Wide Web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8765070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110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Post Office Protocol (POP3) used by e-mail clients to retrieve e-mail from a server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715372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143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Internet Message Access Protocol (IMAP) Management of Digital Mail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302283"/>
                  </a:ext>
                </a:extLst>
              </a:tr>
              <a:tr h="50631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443</a:t>
                      </a:r>
                      <a:endParaRPr lang="en-GB" sz="3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HTTP Secure (HTTPS) HTTP over TLS/SSL</a:t>
                      </a:r>
                      <a:endParaRPr lang="en-GB" sz="3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964" marR="47964" marT="47964" marB="47964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4743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4045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3529745" cy="68988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Here you can also see both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the local (client) and remote (server) IP addresses &amp; ports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For example, you can see my anti-virus, Chrome, Edge, OneDrive, QQ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etc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DC0C7C-5802-4143-85FF-A8B3098BA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745" y="511780"/>
            <a:ext cx="8655495" cy="634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67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Network Address Translation (NAT) - Question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Suppose my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private IP is 192.168.0.1 – if I send a request to a server, how does it know where to respond (since this IP is private and not unique)?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When packets pass through your router, your router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changes the source destination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from being your device’s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privat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 IP, to being the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router’s public IP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 record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mapping the private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IP:port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 the public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IP:port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is then added in the router’s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NAT forwarding table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so that when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the router receives a packet from the server, it knows which private IP &amp; port (process) to send it to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6264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61B5BE8-981D-4ECD-BE09-F9A8A9856FD7}"/>
              </a:ext>
            </a:extLst>
          </p:cNvPr>
          <p:cNvSpPr/>
          <p:nvPr/>
        </p:nvSpPr>
        <p:spPr>
          <a:xfrm>
            <a:off x="0" y="0"/>
            <a:ext cx="12192000" cy="103589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User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wants to send a request to web server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724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7EDD4B-D14B-4F90-8FA2-6C96103E778A}"/>
              </a:ext>
            </a:extLst>
          </p:cNvPr>
          <p:cNvSpPr/>
          <p:nvPr/>
        </p:nvSpPr>
        <p:spPr>
          <a:xfrm>
            <a:off x="-1" y="0"/>
            <a:ext cx="4840941" cy="240702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 changes packet’s source IP address &amp; adds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IP:ports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 its NAT forwarding table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D8FF96-CF9E-47D3-BC45-04A61217A6F5}"/>
              </a:ext>
            </a:extLst>
          </p:cNvPr>
          <p:cNvSpPr/>
          <p:nvPr/>
        </p:nvSpPr>
        <p:spPr>
          <a:xfrm>
            <a:off x="4840940" y="0"/>
            <a:ext cx="7351060" cy="96615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Note: routers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performing NAT have both public &amp; private IPs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756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  <p:bldP spid="3" grpId="0" build="p" animBg="1"/>
    </p:bld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7EDD4B-D14B-4F90-8FA2-6C96103E778A}"/>
              </a:ext>
            </a:extLst>
          </p:cNvPr>
          <p:cNvSpPr/>
          <p:nvPr/>
        </p:nvSpPr>
        <p:spPr>
          <a:xfrm>
            <a:off x="0" y="5089712"/>
            <a:ext cx="12192000" cy="176828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Server sends response,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using router’s public IP address and specified port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438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7EDD4B-D14B-4F90-8FA2-6C96103E778A}"/>
              </a:ext>
            </a:extLst>
          </p:cNvPr>
          <p:cNvSpPr/>
          <p:nvPr/>
        </p:nvSpPr>
        <p:spPr>
          <a:xfrm>
            <a:off x="0" y="5089712"/>
            <a:ext cx="12192000" cy="1768288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 then maps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the incoming packet’s public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IP:port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to the private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IP:port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and sends it to the correct device on the network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271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Static vs Dynamic 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The final method to solve the shortage of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IPv4 addresses is by using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dynamic IP addresses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– just by the words “static” &amp; “dynamic”, can you guess what this might mean?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Static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addresses: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fixed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don’t change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Dynamic IP</a:t>
            </a: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addresses: assigned by </a:t>
            </a:r>
            <a:r>
              <a:rPr lang="en-US" sz="32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ISP</a:t>
            </a: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router</a:t>
            </a: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using </a:t>
            </a:r>
            <a:r>
              <a:rPr lang="en-US" sz="32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DHCP</a:t>
            </a: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(Dynamic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Host Configuration Protocol)</a:t>
            </a: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device’s IP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can change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75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Static 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What kind of devices might require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 fixed-IP address?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aseline="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Servers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web, file, email, database, print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would happen if they did change?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Suppose an email server has an IP of 12.34.56.78 – if this IP address changed, the packets would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longer arrive at the correct server.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Note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 there are protocols like DNS that allow IP records to be updated, since sometimes we have to</a:t>
            </a:r>
            <a:endParaRPr lang="en-US" sz="3200" dirty="0">
              <a:solidFill>
                <a:srgbClr val="FF0000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would be like sending a letter to someone –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you don’t want them to move house every day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921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Static 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talking about servers, static IPs can be considered more secure – why do you think </a:t>
            </a:r>
            <a:r>
              <a:rPr lang="en-US" sz="3200" noProof="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tha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 is?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ssume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if the IP address of a popular website now points to a random user’s machine and millions of people are trying to access it – the person could instead send them a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malicious version of the website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to steal their account details (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pharming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) or just send them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malware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directly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baseline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So if an IP is assigned to a specific company and never changes, users can have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more trust that it is legitimate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265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Dynamic 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other situations – e.g. personal devices – we </a:t>
            </a:r>
            <a:r>
              <a:rPr lang="en-US" sz="3200" noProof="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don’t need a permanent IP address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(in fact, for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privacy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security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reasons, it’s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if we don’t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Afterall, assume you use your computer for 1 hour per day and the other 23 hours it’s turned off – if every device had a fixed IP, </a:t>
            </a:r>
            <a:r>
              <a:rPr lang="en-US" sz="3200" noProof="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 one else would be able to use that IP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even when it’s not needed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1877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Dynamic 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There will usually be two situations where dynamic IPs are used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Your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will ask for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public dynamic IP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from your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ISP’s DHCP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server when it is turned 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Individual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devices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will ask for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private dynamic IPs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from your router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302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DHCP (Dynamic Host Configuration Protocol)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DHCP server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(a home router includes this functionality) is responsible for: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Assigning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unique IP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addresses to devices that request one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It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does this by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storing the valid IP range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list of currently used IPs</a:t>
            </a:r>
          </a:p>
        </p:txBody>
      </p:sp>
    </p:spTree>
    <p:extLst>
      <p:ext uri="{BB962C8B-B14F-4D97-AF65-F5344CB8AC3E}">
        <p14:creationId xmlns:p14="http://schemas.microsoft.com/office/powerpoint/2010/main" val="376642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DHCP Lease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device will ask the DHCP server for an IP and the DHCP server will grant them one for a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period of time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usually, this will be between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 hour to 1 week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(let’s assume 8 hours, to make the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maths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easier)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half the lease time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has passed, if the device is still online, it will ask the DHCP server if it can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extend the lease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lvl="0"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If the </a:t>
            </a:r>
            <a:r>
              <a:rPr lang="en-US" sz="3200" noProof="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DHCP server is unavailable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the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requesting device will wait </a:t>
            </a:r>
            <a:r>
              <a:rPr lang="en-US" sz="3200" noProof="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hal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 the time and try again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e.g. if the initial lease is 8 hours, the device will wait the following time to try and renew the lease: 4 hours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2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hours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 1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hour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 30 minutes  15 minutes  7.5 minutes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etc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…if not renewed in time, the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IP will become available for another device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07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DHCP Lease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5765799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can see here, my device was granted a 2 hour lease (11:30 to 13:30)</a:t>
            </a:r>
            <a:b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After 1 hour, the lease would try to be extended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CC0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A8F4D60-A94D-4C1D-9241-2FA605AF14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486" y="2165280"/>
            <a:ext cx="6020109" cy="299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5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DHCP Lease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Routers are usually assigned longer leases by </a:t>
            </a:r>
            <a:r>
              <a:rPr lang="en-US" sz="3200" noProof="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 ISPs DHCP server than devices are assigned by the router’s DHCP server – why do you think that is?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People turn off devices much more than routers 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(which many people leave on 24/7) – most people don’t leave their computer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on for 1 week, so there’s no need to give it a lease time that long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Millions of routers sending the DHCP server requests to extend their lease every hour would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add load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the server – so the DHCP server gives them a longer lease, so they have to check less – i.e. it’s like saying “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don’t ask again for 1 week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”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339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Dynamic IPs: Reality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theory, dynamic IPs offer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privacy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for the user – why do you think that is?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if your IP is </a:t>
            </a:r>
            <a:r>
              <a:rPr lang="en-US" sz="3200" noProof="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constantly changing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it’s </a:t>
            </a:r>
            <a:r>
              <a:rPr lang="en-US" sz="3200" noProof="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hard to pinpoint a specific user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their activity. A static IP, in contrast, would have much less privacy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reality is a </a:t>
            </a:r>
            <a:r>
              <a:rPr lang="en-US" sz="3200" noProof="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bit different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however…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23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Dynamic IPs: Reality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“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typical lease time in the United States is roughly 7 days, however, in most instances the router will renegotiate this lease prior to expiration and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most households will hold the same IP address for longer periods of time. 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Our research has discovered many homes, that theoretically have dynamic IP’s, 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hold the same address for multiple years.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”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Afterall, most people never turn their router off – so ironically, a simple way to improve privacy could be to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turn off your router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hope you are assigned a different IP</a:t>
            </a:r>
            <a:endParaRPr lang="en-US" sz="3200" dirty="0">
              <a:solidFill>
                <a:srgbClr val="01D133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74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Example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the first picture is my public IP address when using the classroom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the second is when using the schoolwide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the last is my private IP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do you think these IP addresses represent?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First 2: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router’s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public IP address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, provided by 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ISP’s DHCP server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Last: </a:t>
            </a:r>
            <a:r>
              <a:rPr lang="en-US" sz="3200" baseline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my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computer’s private IP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provided by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router’s DHCP server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ACA308-8218-433E-84B8-FB5A85D03B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12" y="3522993"/>
            <a:ext cx="2619647" cy="8763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05138F1-3A17-4C05-BE0C-DFE2C0734C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137" y="3538017"/>
            <a:ext cx="2541069" cy="85010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B734F3-F2C3-42E2-B7CD-7D6403C9151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99" t="24554" r="11171" b="38983"/>
          <a:stretch/>
        </p:blipFill>
        <p:spPr>
          <a:xfrm>
            <a:off x="6332876" y="3406622"/>
            <a:ext cx="5215467" cy="110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62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4074376" y="-1"/>
            <a:ext cx="8117623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Static vs Dynamic IP Addresses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>
            <a:cxnSpLocks/>
          </p:cNvCxnSpPr>
          <p:nvPr/>
        </p:nvCxnSpPr>
        <p:spPr>
          <a:xfrm>
            <a:off x="4074376" y="1023562"/>
            <a:ext cx="8117624" cy="19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4074377" cy="68577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Here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are my connection settings/stats – note how we can choose either a dynamic (DHCP) or static (here they call it “manual”) connection for both IP and DNS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Note my current IP of 192.168.1.110 assigned by the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router’s DHCP server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6C51F-6D36-452D-ABFF-D7F588AFB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854" y="1573466"/>
            <a:ext cx="7971758" cy="4775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62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"/>
            <a:ext cx="8688767" cy="46645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can run “ipconfig /all” to get the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subnet mask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default gateway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noProof="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DNS servers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noProof="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 seen in screenshot below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Copy these details into configuration on right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Then we can just choose our IP – I’ll choose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200, </a:t>
            </a:r>
            <a:r>
              <a:rPr kumimoji="0" lang="en-US" sz="3200" b="0" i="0" u="none" strike="noStrike" kern="1200" cap="none" spc="0" normalizeH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sinc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 this likely isn’t taken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053BA86-EE44-412C-8BF1-A81BA0D24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5895" y="364967"/>
            <a:ext cx="2743341" cy="61280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CBA155-E0F0-45F2-BF3D-EE5D31066B6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961"/>
          <a:stretch/>
        </p:blipFill>
        <p:spPr>
          <a:xfrm>
            <a:off x="482764" y="4664597"/>
            <a:ext cx="6884522" cy="184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93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"/>
            <a:ext cx="12192000" cy="38184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Even hiding some of the information, can you tell which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 these configurations is for a static vs dynamic IP?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Left configuration has no lease obtained/expired, hence is static (i.e.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static IP is permanent and won’t expire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unless manually removed by someone)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A4C38C-2AAD-4289-8622-8ECB59F253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46" y="3915072"/>
            <a:ext cx="6022164" cy="25591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151CD9-141E-4F18-87E6-B26A5061AD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149" y="3915072"/>
            <a:ext cx="5672459" cy="276472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40DEB90-398B-436C-8C6D-F3E75B8FC26E}"/>
              </a:ext>
            </a:extLst>
          </p:cNvPr>
          <p:cNvSpPr/>
          <p:nvPr/>
        </p:nvSpPr>
        <p:spPr>
          <a:xfrm>
            <a:off x="2815167" y="4703596"/>
            <a:ext cx="186266" cy="11006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3000F2-BB42-43AB-9151-FB0F47303F01}"/>
              </a:ext>
            </a:extLst>
          </p:cNvPr>
          <p:cNvSpPr/>
          <p:nvPr/>
        </p:nvSpPr>
        <p:spPr>
          <a:xfrm>
            <a:off x="2840141" y="5139629"/>
            <a:ext cx="1697566" cy="1778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1B8738-E118-43CE-A8F6-43E74A6410BD}"/>
              </a:ext>
            </a:extLst>
          </p:cNvPr>
          <p:cNvSpPr/>
          <p:nvPr/>
        </p:nvSpPr>
        <p:spPr>
          <a:xfrm>
            <a:off x="8839511" y="4657030"/>
            <a:ext cx="186266" cy="11006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8CA961-2952-4436-BEF7-1C974251A0F4}"/>
              </a:ext>
            </a:extLst>
          </p:cNvPr>
          <p:cNvSpPr/>
          <p:nvPr/>
        </p:nvSpPr>
        <p:spPr>
          <a:xfrm>
            <a:off x="8843749" y="5076131"/>
            <a:ext cx="1574486" cy="16933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9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5257800" y="0"/>
            <a:ext cx="6934200" cy="18541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Looking at this data, you should recognize most of it – do you know what it is?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1EA585-F4F9-4379-B5B0-F7CAA667CC55}"/>
              </a:ext>
            </a:extLst>
          </p:cNvPr>
          <p:cNvSpPr/>
          <p:nvPr/>
        </p:nvSpPr>
        <p:spPr>
          <a:xfrm>
            <a:off x="-1" y="-1"/>
            <a:ext cx="498459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Network interface card &amp;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protocol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MAC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address of NIC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DHCP,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IPv4/IPv6 address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Subnet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mask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Lease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obtained/expired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Default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gateway (i.e. ‘gate’ in/out of network – our router)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3200" baseline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DHCP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server (also our router)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servers (office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 router &amp; schoolwide router)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048280-1EBB-4AA5-A48C-3D05B2BBDE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48" y="2398788"/>
            <a:ext cx="6263684" cy="305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9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build="p"/>
    </p:bld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"/>
            <a:ext cx="12192000" cy="14901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can run “ipconfig /all” again and see our new IP – expectedly, navigating to a website works as expected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2DC7FF-C7BD-4AD2-8A23-910CF58B2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090" y="2006206"/>
            <a:ext cx="5564204" cy="36167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3FC60A-EA34-4DE8-91CD-0C08EEC7E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63" y="2462449"/>
            <a:ext cx="6022164" cy="255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6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6095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companies do you think own the most IP addresses in China? How about the world?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can try for any country by using the appropriate 2-digit ISO-2 code – Australia would be as follows:</a:t>
            </a: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https://db-ip.com/country/AU</a:t>
            </a:r>
          </a:p>
        </p:txBody>
      </p:sp>
    </p:spTree>
    <p:extLst>
      <p:ext uri="{BB962C8B-B14F-4D97-AF65-F5344CB8AC3E}">
        <p14:creationId xmlns:p14="http://schemas.microsoft.com/office/powerpoint/2010/main" val="93987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2697191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IPs in China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B00E4E4-D58B-42A5-B82B-7467E9412E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081904"/>
              </p:ext>
            </p:extLst>
          </p:nvPr>
        </p:nvGraphicFramePr>
        <p:xfrm>
          <a:off x="2697192" y="9"/>
          <a:ext cx="9494808" cy="6857991"/>
        </p:xfrm>
        <a:graphic>
          <a:graphicData uri="http://schemas.openxmlformats.org/drawingml/2006/table">
            <a:tbl>
              <a:tblPr/>
              <a:tblGrid>
                <a:gridCol w="925902">
                  <a:extLst>
                    <a:ext uri="{9D8B030D-6E8A-4147-A177-3AD203B41FA5}">
                      <a16:colId xmlns:a16="http://schemas.microsoft.com/office/drawing/2014/main" val="2187153185"/>
                    </a:ext>
                  </a:extLst>
                </a:gridCol>
                <a:gridCol w="5403970">
                  <a:extLst>
                    <a:ext uri="{9D8B030D-6E8A-4147-A177-3AD203B41FA5}">
                      <a16:colId xmlns:a16="http://schemas.microsoft.com/office/drawing/2014/main" val="2100481156"/>
                    </a:ext>
                  </a:extLst>
                </a:gridCol>
                <a:gridCol w="3164936">
                  <a:extLst>
                    <a:ext uri="{9D8B030D-6E8A-4147-A177-3AD203B41FA5}">
                      <a16:colId xmlns:a16="http://schemas.microsoft.com/office/drawing/2014/main" val="2505071786"/>
                    </a:ext>
                  </a:extLst>
                </a:gridCol>
              </a:tblGrid>
              <a:tr h="326571"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Rank</a:t>
                      </a:r>
                    </a:p>
                  </a:txBody>
                  <a:tcPr marL="21330" marR="21330" marT="10665" marB="10665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Name</a:t>
                      </a:r>
                    </a:p>
                  </a:txBody>
                  <a:tcPr marL="21330" marR="21330" marT="10665" marB="10665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IPv4 addresses</a:t>
                      </a:r>
                    </a:p>
                  </a:txBody>
                  <a:tcPr marL="21330" marR="21330" marT="10665" marB="10665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14230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rgbClr val="FFC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🥇</a:t>
                      </a:r>
                      <a:endParaRPr lang="en-GB" sz="1800" b="1" i="0" kern="1200" dirty="0">
                        <a:solidFill>
                          <a:srgbClr val="FFC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 dirty="0" err="1">
                          <a:solidFill>
                            <a:schemeClr val="bg1"/>
                          </a:solidFill>
                          <a:effectLst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Chinanet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113,367,552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9899011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🥈</a:t>
                      </a:r>
                      <a:endParaRPr lang="en-GB" sz="1800" b="1" i="0" kern="1200" dirty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 dirty="0">
                          <a:solidFill>
                            <a:schemeClr val="bg1"/>
                          </a:solidFill>
                          <a:effectLst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Mobile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74,408,704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502682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rgbClr val="AA621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🥉</a:t>
                      </a:r>
                      <a:endParaRPr lang="en-GB" sz="1800" b="1" i="0" kern="1200" dirty="0">
                        <a:solidFill>
                          <a:srgbClr val="AA621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 dirty="0">
                          <a:solidFill>
                            <a:schemeClr val="bg1"/>
                          </a:solidFill>
                          <a:effectLst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UNICOM China169 Backbone</a:t>
                      </a:r>
                      <a:endParaRPr lang="en-GB" sz="16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59,146,752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0396448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Education and Research Network Center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39,556,352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251369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5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TieTong Telecommunications Corporation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39,272,960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248347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6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Mobile Communications Corporation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22,625,024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465435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Hangzhou Alibaba Advertising Co.,Ltd.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16,328,704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6564579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8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Unicom Beijing Province Network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14,813,184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353337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9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Shenzhen Tencent Computer Systems Company Limited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14,156,548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5787699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10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Telecom (Group)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12,928,768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0832858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11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Networks Inter-Exchange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5,760,256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522475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12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Alibaba (US) Technology Co., Ltd.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4,772,111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4738789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13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t-IT" sz="1600" u="none" strike="noStrike">
                          <a:solidFill>
                            <a:schemeClr val="bg1"/>
                          </a:solidFill>
                          <a:effectLst/>
                          <a:hlinkClick r:id="rId1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Unicom IP network China169 Guangdong province</a:t>
                      </a:r>
                      <a:endParaRPr lang="it-IT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3,948,288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501156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Oriental Cable Network Co., Ltd.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3,214,336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320599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15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IDC, China Telecommunications Corporation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3,214,080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919761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16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Telecom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2,265,856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0021111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17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1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Unicom Guangzhou network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1,393,664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4629359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18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2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Huashu media&amp;Network Limited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1,376,256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383946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19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2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China Unicom Shanghai network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1,285,120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653307"/>
                  </a:ext>
                </a:extLst>
              </a:tr>
              <a:tr h="326571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>
                          <a:solidFill>
                            <a:schemeClr val="bg1"/>
                          </a:solidFill>
                          <a:effectLst/>
                        </a:rPr>
                        <a:t>20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u="none" strike="noStrike">
                          <a:solidFill>
                            <a:schemeClr val="bg1"/>
                          </a:solidFill>
                          <a:effectLst/>
                          <a:hlinkClick r:id="rId2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CERNET2 IX at South China University of Technology</a:t>
                      </a:r>
                      <a:endParaRPr lang="en-GB" sz="160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dirty="0">
                          <a:solidFill>
                            <a:schemeClr val="bg1"/>
                          </a:solidFill>
                          <a:effectLst/>
                        </a:rPr>
                        <a:t>1,248,000</a:t>
                      </a:r>
                    </a:p>
                  </a:txBody>
                  <a:tcPr marL="21330" marR="21330" marT="10665" marB="10665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DEE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05936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4125921"/>
      </p:ext>
    </p:extLst>
  </p:cSld>
  <p:clrMapOvr>
    <a:masterClrMapping/>
  </p:clrMapOvr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6096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terms of ISP, China Telecom &amp; Unicom have the most worldwide – there is actually a non-ISP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organisation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that has more…can you guess?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Actually, the US military – who have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307 million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 Naturally, people wonder what they need them for – and there are other countries which don’t have enough IPs</a:t>
            </a:r>
          </a:p>
        </p:txBody>
      </p:sp>
      <p:pic>
        <p:nvPicPr>
          <p:cNvPr id="7170" name="Picture 2" descr="Just two Chinese ISPs serve 20% of world broadband users | Ars Technica">
            <a:extLst>
              <a:ext uri="{FF2B5EF4-FFF2-40B4-BE49-F238E27FC236}">
                <a16:creationId xmlns:a16="http://schemas.microsoft.com/office/drawing/2014/main" id="{DFC75AD2-EF79-4257-93C0-182457CD8B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467" y="1694220"/>
            <a:ext cx="5520265" cy="4140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36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69569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Recap, what were some ways used to alleviate the IPv4 shortage?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Subnets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Private IPs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Dynamic IPs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IPv6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[next class]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05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69569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latin typeface="Bahnschrift SemiBold SemiConden" panose="020B0502040204020203" pitchFamily="34" charset="0"/>
              </a:rPr>
              <a:t>What is network address translation and how does it help alleviate the IPv4 shortage?</a:t>
            </a:r>
          </a:p>
          <a:p>
            <a:endParaRPr lang="en-GB" sz="3200" dirty="0">
              <a:latin typeface="Bahnschrift SemiBold SemiConden" panose="020B0502040204020203" pitchFamily="34" charset="0"/>
            </a:endParaRPr>
          </a:p>
          <a:p>
            <a:r>
              <a:rPr lang="en-GB" sz="3200" dirty="0">
                <a:latin typeface="Bahnschrift SemiBold SemiConden" panose="020B0502040204020203" pitchFamily="34" charset="0"/>
              </a:rPr>
              <a:t>Converting a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private IP </a:t>
            </a:r>
            <a:r>
              <a:rPr lang="en-GB" sz="3200" dirty="0">
                <a:latin typeface="Bahnschrift SemiBold SemiConden" panose="020B0502040204020203" pitchFamily="34" charset="0"/>
              </a:rPr>
              <a:t>for a device to the router’s 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public IP</a:t>
            </a:r>
            <a:r>
              <a:rPr lang="en-GB" sz="3200" dirty="0">
                <a:latin typeface="Bahnschrift SemiBold SemiConden" panose="020B0502040204020203" pitchFamily="34" charset="0"/>
              </a:rPr>
              <a:t> that is globally accessible by other devices. NAT alleviates shortage since now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not every device needs a globally-unique public IP</a:t>
            </a:r>
            <a:r>
              <a:rPr lang="en-GB" sz="3200" dirty="0">
                <a:latin typeface="Bahnschrift SemiBold SemiConden" panose="020B0502040204020203" pitchFamily="34" charset="0"/>
              </a:rPr>
              <a:t> - only the router (and other nodes like servers) would, not end user devices</a:t>
            </a:r>
          </a:p>
        </p:txBody>
      </p:sp>
    </p:spTree>
    <p:extLst>
      <p:ext uri="{BB962C8B-B14F-4D97-AF65-F5344CB8AC3E}">
        <p14:creationId xmlns:p14="http://schemas.microsoft.com/office/powerpoint/2010/main" val="389868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05142"/>
            <a:ext cx="12192000" cy="58528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latin typeface="Bahnschrift SemiBold SemiConden" panose="020B0502040204020203" pitchFamily="34" charset="0"/>
              </a:rPr>
              <a:t>What is a port?</a:t>
            </a:r>
          </a:p>
          <a:p>
            <a:r>
              <a:rPr lang="en-US" sz="3200" dirty="0">
                <a:latin typeface="Bahnschrift SemiBold SemiConden" panose="020B0502040204020203" pitchFamily="34" charset="0"/>
              </a:rPr>
              <a:t>An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ID number</a:t>
            </a:r>
            <a:r>
              <a:rPr lang="en-US" sz="3200" dirty="0">
                <a:latin typeface="Bahnschrift SemiBold SemiConden" panose="020B0502040204020203" pitchFamily="34" charset="0"/>
              </a:rPr>
              <a:t> assigned to a process that allows the OS to transfer packets to the correct process when they are received</a:t>
            </a:r>
          </a:p>
          <a:p>
            <a:endParaRPr lang="en-US" sz="3200" dirty="0">
              <a:latin typeface="Bahnschrift SemiBold SemiConden" panose="020B0502040204020203" pitchFamily="34" charset="0"/>
            </a:endParaRPr>
          </a:p>
          <a:p>
            <a:r>
              <a:rPr lang="en-US" sz="3200" dirty="0">
                <a:latin typeface="Bahnschrift SemiBold SemiConden" panose="020B0502040204020203" pitchFamily="34" charset="0"/>
              </a:rPr>
              <a:t>How does NAT work?</a:t>
            </a:r>
            <a:br>
              <a:rPr lang="en-US" sz="3200" dirty="0">
                <a:latin typeface="Bahnschrift SemiBold SemiConden" panose="020B0502040204020203" pitchFamily="34" charset="0"/>
              </a:rPr>
            </a:br>
            <a:r>
              <a:rPr lang="en-US" sz="3200" dirty="0">
                <a:latin typeface="Bahnschrift SemiBold SemiConden" panose="020B0502040204020203" pitchFamily="34" charset="0"/>
              </a:rPr>
              <a:t>The router stores 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network address translation table</a:t>
            </a:r>
            <a:r>
              <a:rPr lang="en-US" sz="3200" dirty="0">
                <a:latin typeface="Bahnschrift SemiBold SemiConden" panose="020B0502040204020203" pitchFamily="34" charset="0"/>
              </a:rPr>
              <a:t> mapping the incoming packet’s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private </a:t>
            </a:r>
            <a:r>
              <a:rPr lang="en-US" sz="3200" dirty="0" err="1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IP:port</a:t>
            </a:r>
            <a:r>
              <a:rPr lang="en-US" sz="3200" dirty="0">
                <a:latin typeface="Bahnschrift SemiBold SemiConden" panose="020B0502040204020203" pitchFamily="34" charset="0"/>
              </a:rPr>
              <a:t> to the router’s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public </a:t>
            </a:r>
            <a:r>
              <a:rPr lang="en-US" sz="3200" dirty="0" err="1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IP:port</a:t>
            </a:r>
            <a:r>
              <a:rPr lang="en-US" sz="3200" dirty="0">
                <a:latin typeface="Bahnschrift SemiBold SemiConden" panose="020B0502040204020203" pitchFamily="34" charset="0"/>
              </a:rPr>
              <a:t> which it updates the packets with. When receiving a response, the router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checks the public </a:t>
            </a:r>
            <a:r>
              <a:rPr lang="en-US" sz="3200" dirty="0" err="1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IP:port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 mapping</a:t>
            </a:r>
            <a:r>
              <a:rPr lang="en-US" sz="3200" dirty="0">
                <a:latin typeface="Bahnschrift SemiBold SemiConden" panose="020B0502040204020203" pitchFamily="34" charset="0"/>
              </a:rPr>
              <a:t> to see what private </a:t>
            </a:r>
            <a:r>
              <a:rPr lang="en-US" sz="3200" dirty="0" err="1">
                <a:latin typeface="Bahnschrift SemiBold SemiConden" panose="020B0502040204020203" pitchFamily="34" charset="0"/>
              </a:rPr>
              <a:t>IP:port</a:t>
            </a:r>
            <a:r>
              <a:rPr lang="en-US" sz="3200" dirty="0">
                <a:latin typeface="Bahnschrift SemiBold SemiConden" panose="020B0502040204020203" pitchFamily="34" charset="0"/>
              </a:rPr>
              <a:t> these packets are for and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forwards them</a:t>
            </a:r>
            <a:r>
              <a:rPr lang="en-US" sz="3200" dirty="0">
                <a:latin typeface="Bahnschrift SemiBold SemiConden" panose="020B0502040204020203" pitchFamily="34" charset="0"/>
              </a:rPr>
              <a:t> to correct device accordingly</a:t>
            </a:r>
            <a:endParaRPr lang="en-GB" sz="3200" dirty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26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05142"/>
            <a:ext cx="12192000" cy="58528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are static &amp; dynamic IP addresses – list some advantages of each?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Static IP addresses: fixed, don’t change –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trustworthy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easy to access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rgbClr val="00CC00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Dynamic IP addresses: assigned by ISP/router using DHCP (Dynamic Host Configuration Protocol) – a device’s IP can change, helps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alleviate IPv4 shortage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since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unused IPs are recycled, more private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/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harder to track user activity over long period of time</a:t>
            </a:r>
          </a:p>
        </p:txBody>
      </p:sp>
    </p:spTree>
    <p:extLst>
      <p:ext uri="{BB962C8B-B14F-4D97-AF65-F5344CB8AC3E}">
        <p14:creationId xmlns:p14="http://schemas.microsoft.com/office/powerpoint/2010/main" val="3346217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05142"/>
            <a:ext cx="12192000" cy="58528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is DHCP and how does it work?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The dynamic host configuration protocol provides a method of allocating private IP addresses to devices on a network – DHCP servers will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store a list of used/unused IP addresses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. When you try to connect to a network, the device will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request an IP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address from DHCP server and be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granted one for a given lease time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if available. Once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half the lease time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has expired, the device will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ask the DHCP server if it can renew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(extend) its lease – if not, it will wait half the time, try again and so on, until it either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successfully manages to renew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the IP or the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lease time expires</a:t>
            </a:r>
          </a:p>
        </p:txBody>
      </p:sp>
    </p:spTree>
    <p:extLst>
      <p:ext uri="{BB962C8B-B14F-4D97-AF65-F5344CB8AC3E}">
        <p14:creationId xmlns:p14="http://schemas.microsoft.com/office/powerpoint/2010/main" val="3473585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CEACEE8-31A2-4073-B4B5-73BDE58870D6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7EC100-7762-4D62-8737-8E074360377A}"/>
              </a:ext>
            </a:extLst>
          </p:cNvPr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9618 AS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Unit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IPv6 &amp; DNS</a:t>
            </a:r>
          </a:p>
        </p:txBody>
      </p:sp>
    </p:spTree>
    <p:extLst>
      <p:ext uri="{BB962C8B-B14F-4D97-AF65-F5344CB8AC3E}">
        <p14:creationId xmlns:p14="http://schemas.microsoft.com/office/powerpoint/2010/main" val="2915200109"/>
      </p:ext>
    </p:extLst>
  </p:cSld>
  <p:clrMapOvr>
    <a:masterClrMapping/>
  </p:clrMapOvr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Class Overview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69569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IPv6 Formats &amp; Motive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DNS – Domain Name System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DNS Caching &amp; Hijacking</a:t>
            </a:r>
          </a:p>
        </p:txBody>
      </p:sp>
    </p:spTree>
    <p:extLst>
      <p:ext uri="{BB962C8B-B14F-4D97-AF65-F5344CB8AC3E}">
        <p14:creationId xmlns:p14="http://schemas.microsoft.com/office/powerpoint/2010/main" val="882716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IPv6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69569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Recap, what were 3 ways we mentioned to alleviate the IPv4 shortage?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8D27FD"/>
                </a:solidFill>
                <a:latin typeface="Bahnschrift SemiBold SemiConden" panose="020B0502040204020203" pitchFamily="34" charset="0"/>
              </a:rPr>
              <a:t>Subnetting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Private IPs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Dynamic IPs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Instead of trying to come up with these workarounds for IPv4, we could just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create a new IP protocol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which supports more addresses – i.e. IPv6</a:t>
            </a:r>
          </a:p>
        </p:txBody>
      </p:sp>
    </p:spTree>
    <p:extLst>
      <p:ext uri="{BB962C8B-B14F-4D97-AF65-F5344CB8AC3E}">
        <p14:creationId xmlns:p14="http://schemas.microsoft.com/office/powerpoint/2010/main" val="60839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IPv6 Format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Uses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128 bits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so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2</a:t>
            </a:r>
            <a:r>
              <a:rPr lang="en-US" sz="3200" baseline="300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128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available IP addresses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Written as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8 groups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of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4 hex digits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separated by a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colon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e.g.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2001:0db8:0001:0000:0000:0ab9:C0A8:0102</a:t>
            </a:r>
          </a:p>
          <a:p>
            <a:pPr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algn="ctr"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Leading zeros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and 1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groups of all 0s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 can be omitted – i.e.</a:t>
            </a:r>
          </a:p>
          <a:p>
            <a:pPr algn="ctr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2001: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db8: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000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1: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0000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0000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ab9:C0A8:</a:t>
            </a:r>
            <a:r>
              <a:rPr lang="en-GB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102 </a:t>
            </a:r>
          </a:p>
          <a:p>
            <a:pPr lvl="0">
              <a:defRPr/>
            </a:pP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2001:db8:1::ab9:C0A8:102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84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IPv6 Dual Format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transition from IPv4 to IPv6 has been going on for many years (and even now, most devices still use IPv4)</a:t>
            </a: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allow interoperability, dual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IPv6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IPv4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addresses can be used – hence, if a receiving device supports IPv6, it can use the IPv6 address, while if it only supports IPv4, it can use that.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this dual format, 6 groups (6 * 16 = 96) are allocated for IPv6, while 32 bits are for IPv4 – meaning 128 bits total (i.e.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96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+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32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2001:db8:3333:4444:5555:6666: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1.2.3.4</a:t>
            </a:r>
          </a:p>
          <a:p>
            <a:pPr lvl="0" algn="ctr">
              <a:defRPr/>
            </a:pP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2001:db8::1234:5678: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5.6.7.8 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(middle 2 groups of IPv6 are all 0s here)</a:t>
            </a:r>
          </a:p>
        </p:txBody>
      </p:sp>
    </p:spTree>
    <p:extLst>
      <p:ext uri="{BB962C8B-B14F-4D97-AF65-F5344CB8AC3E}">
        <p14:creationId xmlns:p14="http://schemas.microsoft.com/office/powerpoint/2010/main" val="22475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IPv6 Zero Groups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can we only have 1 group of all 0s?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Assume we have the IPv6 address: AAAA:BBBB::CCCC::DDDD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Here, we see 4 of 8 groups, hence we know there are 4 groups of all zeros – but how do we know if there’s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3 groups of 0s between the Bs and Cs, then 1 between the Cs and Ds…or 2 and 2…or 1 and 3</a:t>
            </a: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Assume we have 1 group of 0s, then 3 groups of 0s…we’d write that as follows:</a:t>
            </a: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b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AAAA:BBBB: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0000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:CCCC::DDDD</a:t>
            </a:r>
          </a:p>
        </p:txBody>
      </p:sp>
    </p:spTree>
    <p:extLst>
      <p:ext uri="{BB962C8B-B14F-4D97-AF65-F5344CB8AC3E}">
        <p14:creationId xmlns:p14="http://schemas.microsoft.com/office/powerpoint/2010/main" val="333304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IPv6 Format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fontAlgn="base"/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An IPv6 address is comprised of the following:</a:t>
            </a:r>
          </a:p>
          <a:p>
            <a:pPr marL="0" lvl="1" fontAlgn="base"/>
            <a:endParaRPr lang="en-GB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1" indent="-457200" fontAlgn="base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Network ID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 - the first three hex groups (first 48 bits) are the address</a:t>
            </a:r>
          </a:p>
          <a:p>
            <a:pPr lvl="1" indent="-457200" fontAlgn="base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Subnet mask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 - the fourth hex group (the 49th through 64th bits) in the address</a:t>
            </a:r>
          </a:p>
          <a:p>
            <a:pPr lvl="1" indent="-457200" fontAlgn="base"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1D133"/>
                </a:solidFill>
                <a:latin typeface="Bahnschrift SemiBold SemiConden" panose="020B0502040204020203" pitchFamily="34" charset="0"/>
              </a:rPr>
              <a:t>Device ID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 - the last four hex groups of numbers (the last 64 bits) in the address</a:t>
            </a:r>
          </a:p>
          <a:p>
            <a:pPr lvl="1" indent="-457200" fontAlgn="base"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marL="0" lvl="1" fontAlgn="base"/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2001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0db8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0001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0000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01D133"/>
                </a:solidFill>
                <a:latin typeface="Bahnschrift SemiBold SemiConden" panose="020B0502040204020203" pitchFamily="34" charset="0"/>
              </a:rPr>
              <a:t>0000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01D133"/>
                </a:solidFill>
                <a:latin typeface="Bahnschrift SemiBold SemiConden" panose="020B0502040204020203" pitchFamily="34" charset="0"/>
              </a:rPr>
              <a:t>0ab9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01D133"/>
                </a:solidFill>
                <a:latin typeface="Bahnschrift SemiBold SemiConden" panose="020B0502040204020203" pitchFamily="34" charset="0"/>
              </a:rPr>
              <a:t>C0A8</a:t>
            </a:r>
            <a:r>
              <a:rPr lang="en-GB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:</a:t>
            </a:r>
            <a:r>
              <a:rPr lang="en-GB" sz="3200" dirty="0">
                <a:solidFill>
                  <a:srgbClr val="01D133"/>
                </a:solidFill>
                <a:latin typeface="Bahnschrift SemiBold SemiConden" panose="020B0502040204020203" pitchFamily="34" charset="0"/>
              </a:rPr>
              <a:t>0102</a:t>
            </a:r>
            <a:endParaRPr lang="en-US" sz="3200" dirty="0">
              <a:solidFill>
                <a:srgbClr val="01D133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65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(Domain Name System)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is a domain name?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website address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– baidu.com, youtube.com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abc.xyz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etc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you communicate with a server, the computer/network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doesn’t actually use the domain name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what does it use?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IP addresses – hence, there needs to be a way to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convert a domain name to its corresponding IP address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this is what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DNS (domain name system)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does</a:t>
            </a:r>
          </a:p>
        </p:txBody>
      </p:sp>
    </p:spTree>
    <p:extLst>
      <p:ext uri="{BB962C8B-B14F-4D97-AF65-F5344CB8AC3E}">
        <p14:creationId xmlns:p14="http://schemas.microsoft.com/office/powerpoint/2010/main" val="323094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(Domain Name System)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3"/>
            <a:ext cx="12192000" cy="11144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client will send 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DNS request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asking to resolve a domain name to an IP</a:t>
            </a:r>
          </a:p>
        </p:txBody>
      </p:sp>
      <p:pic>
        <p:nvPicPr>
          <p:cNvPr id="1026" name="Picture 2" descr="https://unit42.paloaltonetworks.com/wp-content/uploads/2020/03/Figure-1.-Simplified-DNS-operation.jpg">
            <a:extLst>
              <a:ext uri="{FF2B5EF4-FFF2-40B4-BE49-F238E27FC236}">
                <a16:creationId xmlns:a16="http://schemas.microsoft.com/office/drawing/2014/main" id="{D4AE1576-546A-44E1-B5A0-FBF793ADC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138082"/>
            <a:ext cx="71628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284B2B6-A7AC-4539-94F2-82DAC27D1E44}"/>
              </a:ext>
            </a:extLst>
          </p:cNvPr>
          <p:cNvSpPr/>
          <p:nvPr/>
        </p:nvSpPr>
        <p:spPr>
          <a:xfrm>
            <a:off x="0" y="5186082"/>
            <a:ext cx="12192000" cy="1671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In this example, what is the domain name and what is the returned IP address?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Domain =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main.google.com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      IP address =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1.2.3.4</a:t>
            </a:r>
          </a:p>
        </p:txBody>
      </p:sp>
    </p:spTree>
    <p:extLst>
      <p:ext uri="{BB962C8B-B14F-4D97-AF65-F5344CB8AC3E}">
        <p14:creationId xmlns:p14="http://schemas.microsoft.com/office/powerpoint/2010/main" val="397379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Process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DNS is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hierarchical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 DNS record will be looked for in these places – if it’s not found, it will be looked for in the next layer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Browser &amp; operating system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Router’s DNS server (cache)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ISPs DNS server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Root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top-level domain server  authoritative name server</a:t>
            </a: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98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Stages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assume you type yahoo.com into your web browser and hit enter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Let’s see how this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DNS record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would be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resolved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73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7A3D9D-9A1B-44C2-81E2-C6BB8FDB9A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EA7373-8F7A-4561-912D-3CAAC9A55D10}"/>
              </a:ext>
            </a:extLst>
          </p:cNvPr>
          <p:cNvSpPr txBox="1">
            <a:spLocks/>
          </p:cNvSpPr>
          <p:nvPr/>
        </p:nvSpPr>
        <p:spPr>
          <a:xfrm>
            <a:off x="10084000" y="4714992"/>
            <a:ext cx="2738147" cy="6275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Browser &amp; OS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DE4ED84-3610-4283-A236-F67075897C43}"/>
              </a:ext>
            </a:extLst>
          </p:cNvPr>
          <p:cNvSpPr txBox="1">
            <a:spLocks/>
          </p:cNvSpPr>
          <p:nvPr/>
        </p:nvSpPr>
        <p:spPr>
          <a:xfrm>
            <a:off x="6455511" y="4548893"/>
            <a:ext cx="2738147" cy="62756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ISP’s DNS Server</a:t>
            </a:r>
          </a:p>
        </p:txBody>
      </p:sp>
    </p:spTree>
    <p:extLst>
      <p:ext uri="{BB962C8B-B14F-4D97-AF65-F5344CB8AC3E}">
        <p14:creationId xmlns:p14="http://schemas.microsoft.com/office/powerpoint/2010/main" val="34644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7A3D9D-9A1B-44C2-81E2-C6BB8FDB9A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EA7373-8F7A-4561-912D-3CAAC9A55D10}"/>
              </a:ext>
            </a:extLst>
          </p:cNvPr>
          <p:cNvSpPr txBox="1">
            <a:spLocks/>
          </p:cNvSpPr>
          <p:nvPr/>
        </p:nvSpPr>
        <p:spPr>
          <a:xfrm>
            <a:off x="7217510" y="5187603"/>
            <a:ext cx="4792980" cy="12953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Note: the .com TLD doesn’t know all the .com IPs…again, it simply knows which server to ask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DE4ED84-3610-4283-A236-F67075897C43}"/>
              </a:ext>
            </a:extLst>
          </p:cNvPr>
          <p:cNvSpPr txBox="1">
            <a:spLocks/>
          </p:cNvSpPr>
          <p:nvPr/>
        </p:nvSpPr>
        <p:spPr>
          <a:xfrm>
            <a:off x="5130145" y="274844"/>
            <a:ext cx="5030997" cy="124059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Note: the root server doesn’t have a list of all the domains – it just has a list of the top-level domain servers</a:t>
            </a:r>
          </a:p>
        </p:txBody>
      </p:sp>
    </p:spTree>
    <p:extLst>
      <p:ext uri="{BB962C8B-B14F-4D97-AF65-F5344CB8AC3E}">
        <p14:creationId xmlns:p14="http://schemas.microsoft.com/office/powerpoint/2010/main" val="148100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7A3D9D-9A1B-44C2-81E2-C6BB8FDB9A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DE4ED84-3610-4283-A236-F67075897C43}"/>
              </a:ext>
            </a:extLst>
          </p:cNvPr>
          <p:cNvSpPr txBox="1">
            <a:spLocks/>
          </p:cNvSpPr>
          <p:nvPr/>
        </p:nvSpPr>
        <p:spPr>
          <a:xfrm>
            <a:off x="106082" y="4503211"/>
            <a:ext cx="5030997" cy="238759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4 Step Process: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PC (browser &amp; OS)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Router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ISP’s Resolver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Root Server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  <a:sym typeface="Wingdings" panose="05000000000000000000" pitchFamily="2" charset="2"/>
              </a:rPr>
              <a:t>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TLD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white"/>
                </a:solidFill>
                <a:latin typeface="Agency FB" panose="020B0503020202020204" pitchFamily="34" charset="0"/>
                <a:sym typeface="Wingdings" panose="05000000000000000000" pitchFamily="2" charset="2"/>
              </a:rPr>
              <a:t>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 Authoritative Name Server</a:t>
            </a:r>
          </a:p>
        </p:txBody>
      </p:sp>
    </p:spTree>
    <p:extLst>
      <p:ext uri="{BB962C8B-B14F-4D97-AF65-F5344CB8AC3E}">
        <p14:creationId xmlns:p14="http://schemas.microsoft.com/office/powerpoint/2010/main" val="8846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D7A3D9D-9A1B-44C2-81E2-C6BB8FDB9A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DE4ED84-3610-4283-A236-F67075897C43}"/>
              </a:ext>
            </a:extLst>
          </p:cNvPr>
          <p:cNvSpPr txBox="1">
            <a:spLocks/>
          </p:cNvSpPr>
          <p:nvPr/>
        </p:nvSpPr>
        <p:spPr>
          <a:xfrm>
            <a:off x="5154706" y="5172636"/>
            <a:ext cx="7037294" cy="27147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Note: when authoritative name server sends IP back to the resolver, each of the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 previous stages (ISP’s resolver, router &amp; browser)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gency FB" panose="020B0503020202020204" pitchFamily="34" charset="0"/>
                <a:ea typeface="+mj-ea"/>
                <a:cs typeface="+mj-cs"/>
              </a:rPr>
              <a:t> will store it in memory (caching), so it doesn’t have to repeat this process again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85127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Structure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06201"/>
            <a:ext cx="6140369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 a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hierarchical distributed database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Root servers are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replicated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for both 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backup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to provide 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local (low-latency) access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users in different parts of the world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Divided into </a:t>
            </a:r>
            <a:r>
              <a:rPr lang="en-GB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non-overlapping zones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each zone has a 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primary server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GB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secondary servers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More than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250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generic/national </a:t>
            </a:r>
            <a:r>
              <a:rPr lang="en-GB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top-level domains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(TLDs - .com, .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edu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.gov, .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cn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.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uk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.</a:t>
            </a:r>
            <a:r>
              <a:rPr lang="en-GB" sz="3200" dirty="0" err="1">
                <a:solidFill>
                  <a:prstClr val="white"/>
                </a:solidFill>
                <a:latin typeface="Bahnschrift SemiBold SemiConden" panose="020B0502040204020203" pitchFamily="34" charset="0"/>
              </a:rPr>
              <a:t>jp</a:t>
            </a:r>
            <a:r>
              <a:rPr lang="en-GB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etc)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440F44-98DA-4B10-919A-7E0372AAD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5837" y="1764147"/>
            <a:ext cx="5855367" cy="359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0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003E593-28B7-4128-BE76-BF56A4C4D3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4" y="750383"/>
            <a:ext cx="6061356" cy="301640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DEDC5E-1DA1-463A-B6AD-D82355AC87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796" y="864689"/>
            <a:ext cx="6102664" cy="297440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821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Remember this image – left was schoolwide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WiFi</a:t>
            </a: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, right was office </a:t>
            </a:r>
            <a:r>
              <a:rPr lang="en-US" sz="3200" dirty="0" err="1">
                <a:solidFill>
                  <a:schemeClr val="bg1"/>
                </a:solidFill>
                <a:latin typeface="Bahnschrift SemiBold SemiConden" panose="020B0502040204020203" pitchFamily="34" charset="0"/>
              </a:rPr>
              <a:t>WiFi</a:t>
            </a: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0C6B65-EF62-4B32-9881-F6A92B78FC95}"/>
              </a:ext>
            </a:extLst>
          </p:cNvPr>
          <p:cNvSpPr/>
          <p:nvPr/>
        </p:nvSpPr>
        <p:spPr>
          <a:xfrm>
            <a:off x="249257" y="1986731"/>
            <a:ext cx="4003288" cy="161693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2BDF39-DB36-432A-89E7-6D3C4A8691CE}"/>
              </a:ext>
            </a:extLst>
          </p:cNvPr>
          <p:cNvSpPr/>
          <p:nvPr/>
        </p:nvSpPr>
        <p:spPr>
          <a:xfrm>
            <a:off x="6362581" y="2102720"/>
            <a:ext cx="4155410" cy="161693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041F5B-F06F-4DBB-8519-D608E52F6436}"/>
              </a:ext>
            </a:extLst>
          </p:cNvPr>
          <p:cNvSpPr/>
          <p:nvPr/>
        </p:nvSpPr>
        <p:spPr>
          <a:xfrm>
            <a:off x="233752" y="3183625"/>
            <a:ext cx="4003288" cy="3192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860C87B-EE05-4E2E-A47E-DAB3085A7E0E}"/>
              </a:ext>
            </a:extLst>
          </p:cNvPr>
          <p:cNvSpPr/>
          <p:nvPr/>
        </p:nvSpPr>
        <p:spPr>
          <a:xfrm>
            <a:off x="6331572" y="3343264"/>
            <a:ext cx="4155410" cy="3192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658CA4-50B5-401A-82AA-3011B9D9FA82}"/>
              </a:ext>
            </a:extLst>
          </p:cNvPr>
          <p:cNvSpPr/>
          <p:nvPr/>
        </p:nvSpPr>
        <p:spPr>
          <a:xfrm>
            <a:off x="1" y="3877571"/>
            <a:ext cx="6331571" cy="29804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What do you think will happen if we use ipinfo.io to get information about the 192.168.2.1 DNS server?</a:t>
            </a:r>
          </a:p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Error – it’s our router, so isn’t publicly available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4BD181-2ED9-49C3-8DD2-AC1B681B4A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1573" y="4506107"/>
            <a:ext cx="5670841" cy="186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65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animBg="1"/>
      <p:bldP spid="9" grpId="0" animBg="1"/>
      <p:bldP spid="12" grpId="0" animBg="1"/>
      <p:bldP spid="13" grpId="0" animBg="1"/>
      <p:bldP spid="14" grpId="0" build="p"/>
    </p:bld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C99D8F-FA23-41AF-8A29-2F6ECBDC9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7" y="66024"/>
            <a:ext cx="6061356" cy="30164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6102664" y="0"/>
            <a:ext cx="6089335" cy="3016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How about if we now try it for either the primary or secondary DNS for the schoolwide network – what will happen &amp; why?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80C6B65-EF62-4B32-9881-F6A92B78FC95}"/>
              </a:ext>
            </a:extLst>
          </p:cNvPr>
          <p:cNvSpPr/>
          <p:nvPr/>
        </p:nvSpPr>
        <p:spPr>
          <a:xfrm>
            <a:off x="214203" y="1287669"/>
            <a:ext cx="4003288" cy="161693"/>
          </a:xfrm>
          <a:prstGeom prst="rect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041F5B-F06F-4DBB-8519-D608E52F6436}"/>
              </a:ext>
            </a:extLst>
          </p:cNvPr>
          <p:cNvSpPr/>
          <p:nvPr/>
        </p:nvSpPr>
        <p:spPr>
          <a:xfrm>
            <a:off x="214203" y="2511368"/>
            <a:ext cx="4003288" cy="3192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658CA4-50B5-401A-82AA-3011B9D9FA82}"/>
              </a:ext>
            </a:extLst>
          </p:cNvPr>
          <p:cNvSpPr/>
          <p:nvPr/>
        </p:nvSpPr>
        <p:spPr>
          <a:xfrm>
            <a:off x="1" y="3060417"/>
            <a:ext cx="6565922" cy="37975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3200" dirty="0">
                <a:solidFill>
                  <a:schemeClr val="bg1"/>
                </a:solidFill>
                <a:latin typeface="Bahnschrift SemiBold SemiConden" panose="020B0502040204020203" pitchFamily="34" charset="0"/>
              </a:rPr>
              <a:t>This network is connected to the ISP’s backbone directly – hence it will use the ISP’s DNS servers</a:t>
            </a:r>
          </a:p>
          <a:p>
            <a:pPr lvl="0">
              <a:defRPr/>
            </a:pPr>
            <a:endParaRPr lang="en-US" sz="3200" dirty="0">
              <a:solidFill>
                <a:schemeClr val="bg1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[For privacy, I used Cloudflare’s instead – but you can try with you own]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A3BF16-7403-4BD5-8AF3-DFA71CA905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2245" y="2921973"/>
            <a:ext cx="3668543" cy="3751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6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6" grpId="0" animBg="1"/>
      <p:bldP spid="12" grpId="0" animBg="1"/>
      <p:bldP spid="14" grpId="0" build="p"/>
    </p:bld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Stages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752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Let’s see a real life example – we can use a program like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Wireshark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to capture packets to/from our computer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Let’s go to a random site I have never been to before – hello.io</a:t>
            </a:r>
          </a:p>
        </p:txBody>
      </p:sp>
    </p:spTree>
    <p:extLst>
      <p:ext uri="{BB962C8B-B14F-4D97-AF65-F5344CB8AC3E}">
        <p14:creationId xmlns:p14="http://schemas.microsoft.com/office/powerpoint/2010/main" val="1212020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Stages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25051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we have never been to this site, it’s IP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isn’t cached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(saved) in our browser or operating system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 a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DNS query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is sent from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our PC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(192.168.1.110) to our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router’s DNS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servers (192.168.2.1 and 192.1.68.1.1)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5DE3C-3A95-47C2-A026-860926293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28700"/>
            <a:ext cx="12192000" cy="110944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9A6648B-F312-427B-B2EF-CD00CFE9746C}"/>
              </a:ext>
            </a:extLst>
          </p:cNvPr>
          <p:cNvSpPr/>
          <p:nvPr/>
        </p:nvSpPr>
        <p:spPr>
          <a:xfrm>
            <a:off x="0" y="4638148"/>
            <a:ext cx="12192000" cy="22198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can see the IP address 178.57.219.250 was returned</a:t>
            </a:r>
          </a:p>
        </p:txBody>
      </p:sp>
    </p:spTree>
    <p:extLst>
      <p:ext uri="{BB962C8B-B14F-4D97-AF65-F5344CB8AC3E}">
        <p14:creationId xmlns:p14="http://schemas.microsoft.com/office/powerpoint/2010/main" val="4246130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12192000" cy="5748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Do you remember the DNS lookup stages?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Browser/OS records/cache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Router’s DNS server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ISP’s DNS server (resolver)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Root server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top-level domain (TLD) server  authoritative name server</a:t>
            </a:r>
          </a:p>
          <a:p>
            <a:pPr marL="514350" lvl="0" indent="-514350">
              <a:buFont typeface="+mj-lt"/>
              <a:buAutoNum type="arabicPeriod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  <a:sym typeface="Wingdings" panose="05000000000000000000" pitchFamily="2" charset="2"/>
            </a:endParaRPr>
          </a:p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Looking at this table, was it possible this DNS record was resolved in stage 1?</a:t>
            </a:r>
          </a:p>
          <a:p>
            <a:pPr lvl="0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No – since we can see our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PC is sending a DNS request to the router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 (stage 2), so we know it wasn’t resolved in stage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5DE3C-3A95-47C2-A026-860926293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8552"/>
            <a:ext cx="12192000" cy="110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43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0"/>
            <a:ext cx="9403882" cy="5748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With Wireshark, we can only see the packets leaving/entering our computer, so we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don’t know if stages 3 or 4 had to be tried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 We can actually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infer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what stage was reached from the data though – do you have any idea how?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The timings are in seconds – it took about 0.5s (or 500ms) to resolve the DNS record – if the router knew, it would resolve the result in &lt;5ms, likewise, if the ISP’s DNS server knew, it would probably take 20 to 40ms – the fact it took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500ms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suggests the long process of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stage 4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was required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5DE3C-3A95-47C2-A026-860926293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8552"/>
            <a:ext cx="12192000" cy="110944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547BE0E-902F-458E-AAC7-C0A5D4B7BD82}"/>
              </a:ext>
            </a:extLst>
          </p:cNvPr>
          <p:cNvSpPr/>
          <p:nvPr/>
        </p:nvSpPr>
        <p:spPr>
          <a:xfrm>
            <a:off x="9403882" y="0"/>
            <a:ext cx="2788118" cy="5748531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lvl="0" indent="-514350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Browser/OS records/cache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Router’s DNS server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ISP’s DNS server (resolver)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Root server </a:t>
            </a:r>
            <a:r>
              <a:rPr lang="en-US" sz="28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top-level domain (TLD) server  authoritative name server</a:t>
            </a:r>
          </a:p>
        </p:txBody>
      </p:sp>
    </p:spTree>
    <p:extLst>
      <p:ext uri="{BB962C8B-B14F-4D97-AF65-F5344CB8AC3E}">
        <p14:creationId xmlns:p14="http://schemas.microsoft.com/office/powerpoint/2010/main" val="88885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Caching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1527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do you think the Wireshark output will look like if I go to hello.io again?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1C531-C665-4825-9D82-6E23CAB3A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962" y="2548532"/>
            <a:ext cx="8217322" cy="12573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FE64F03-B7AC-411D-990B-CA45AF27A2AC}"/>
              </a:ext>
            </a:extLst>
          </p:cNvPr>
          <p:cNvSpPr/>
          <p:nvPr/>
        </p:nvSpPr>
        <p:spPr>
          <a:xfrm>
            <a:off x="0" y="3805897"/>
            <a:ext cx="12192000" cy="30521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is it empty?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Since the browser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stored the DNS record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(domain name 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IP address mapping) in its cache, the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request never needed to leave the computer</a:t>
            </a:r>
          </a:p>
        </p:txBody>
      </p:sp>
    </p:spTree>
    <p:extLst>
      <p:ext uri="{BB962C8B-B14F-4D97-AF65-F5344CB8AC3E}">
        <p14:creationId xmlns:p14="http://schemas.microsoft.com/office/powerpoint/2010/main" val="320962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Caching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43066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Hence, what is the benefit of caching (saving) DNS records?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Increases speed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reduces load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on DNS servers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Caching occurs at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all stages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the browser/OS, router, ISP &amp; authoritative name server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1C531-C665-4825-9D82-6E23CAB3A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339" y="5330233"/>
            <a:ext cx="8217322" cy="125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82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Caching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43066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Once the browser knows a DNS record, do you think it stores it forever – why or why not?</a:t>
            </a:r>
          </a:p>
          <a:p>
            <a:pPr lvl="0" algn="ctr">
              <a:defRPr/>
            </a:pP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No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by default, it only stores it for a short time like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1 minute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 This is because: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website’s IP or DNS policy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could change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(e.g. if they change server)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security reasons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(e.g. website could be taken down…and a malicious site could now be at that IP) or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DNS spoofing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storing every DNS record for every site indefinitely would take up </a:t>
            </a:r>
            <a:r>
              <a:rPr lang="en-US" sz="3200" dirty="0">
                <a:solidFill>
                  <a:srgbClr val="FFC000"/>
                </a:solidFill>
                <a:latin typeface="Bahnschrift SemiBold SemiConden" panose="020B0502040204020203" pitchFamily="34" charset="0"/>
              </a:rPr>
              <a:t>lots of storage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1C531-C665-4825-9D82-6E23CAB3A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240" y="5302055"/>
            <a:ext cx="8217322" cy="125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817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Records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can’t easily modify the browser’s cache, but we can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easily edit the “hosts” file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this is located at the following locations:</a:t>
            </a:r>
          </a:p>
          <a:p>
            <a:pPr marL="457200" lvl="0" indent="-457200" algn="ctr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Windows: </a:t>
            </a:r>
            <a:r>
              <a:rPr lang="nb-NO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C:\Windows\System32\drivers\etc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nb-NO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Linux/Mac: /etc/hosts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nb-NO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nb-NO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We can then </a:t>
            </a:r>
            <a:r>
              <a:rPr lang="nb-NO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add custom DNS records easily</a:t>
            </a:r>
            <a:endParaRPr lang="en-US" sz="3200" dirty="0">
              <a:solidFill>
                <a:srgbClr val="00B0F0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23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Records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example, this would mean map the domain name baidu.com to the domain at 58.250.137.36 - qq.com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Using the ping command, we can see when we type </a:t>
            </a:r>
            <a:r>
              <a:rPr lang="en-US" sz="32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baidu.com, it’s actually going to the QQ servers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. Unfortunately, however, it seems modern web browsers ignore non-local IP addresses in the hosts file for security reasons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061DA6-9664-4B02-B804-ECAB85706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0586" y="2309666"/>
            <a:ext cx="5850827" cy="46157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B0103E-EFF5-40A5-BBFA-340E61F05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5437" y="4540706"/>
            <a:ext cx="3867620" cy="21268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BA84D1B3-D638-43DF-9E38-9E00C3E03B24}"/>
              </a:ext>
            </a:extLst>
          </p:cNvPr>
          <p:cNvSpPr/>
          <p:nvPr/>
        </p:nvSpPr>
        <p:spPr>
          <a:xfrm>
            <a:off x="152400" y="5173883"/>
            <a:ext cx="6636152" cy="16841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browser restriction also helps </a:t>
            </a:r>
            <a:r>
              <a:rPr lang="en-US" sz="32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prevent again DNS hijacking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 type of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pharming</a:t>
            </a:r>
          </a:p>
        </p:txBody>
      </p:sp>
    </p:spTree>
    <p:extLst>
      <p:ext uri="{BB962C8B-B14F-4D97-AF65-F5344CB8AC3E}">
        <p14:creationId xmlns:p14="http://schemas.microsoft.com/office/powerpoint/2010/main" val="252209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Records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You can, however, set the DNS record to point to a local IP address – i.e. anything in the 127.0.0.0/24 address range</a:t>
            </a: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endParaRPr lang="en-US" sz="32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When a user types baidu.com, they will be shown a file I created, instead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170E19-09F9-4102-8CA6-65E0D18BF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8432" y="2323490"/>
            <a:ext cx="4754059" cy="51594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11EBDC5-68F3-4CAA-BB57-CA3ED6A64D2C}"/>
              </a:ext>
            </a:extLst>
          </p:cNvPr>
          <p:cNvSpPr/>
          <p:nvPr/>
        </p:nvSpPr>
        <p:spPr>
          <a:xfrm>
            <a:off x="4292867" y="3636111"/>
            <a:ext cx="7899134" cy="322188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This 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DNS hijacking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could be used more maliciously – e.g. creating a clone of the baidu.com homepage, but then s</a:t>
            </a:r>
            <a:r>
              <a:rPr lang="en-US" sz="32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tealing their username/password</a:t>
            </a: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when they try to login</a:t>
            </a:r>
          </a:p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financial websites, this is even more of an issue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87855A-94D2-4623-AB98-443DF4AAB6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35" y="3636111"/>
            <a:ext cx="3410065" cy="306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32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0" grpId="0" build="p"/>
    </p:bld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Practice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Tasks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Run ipconfig /all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Create &amp; connect two LANs in Packet Tracer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Ping other students’ computers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Change IP address to static/dynamic</a:t>
            </a:r>
          </a:p>
        </p:txBody>
      </p:sp>
    </p:spTree>
    <p:extLst>
      <p:ext uri="{BB962C8B-B14F-4D97-AF65-F5344CB8AC3E}">
        <p14:creationId xmlns:p14="http://schemas.microsoft.com/office/powerpoint/2010/main" val="262068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  <a:ea typeface="+mn-ea"/>
                <a:cs typeface="+mn-cs"/>
              </a:rPr>
              <a:t>DNS Name Resolution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90451304-5378-49DD-AF2B-1F32A6C60631}"/>
              </a:ext>
            </a:extLst>
          </p:cNvPr>
          <p:cNvSpPr/>
          <p:nvPr/>
        </p:nvSpPr>
        <p:spPr>
          <a:xfrm>
            <a:off x="0" y="1023562"/>
            <a:ext cx="12192000" cy="5834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r>
              <a:rPr lang="en-US" sz="32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For the following situations, state what stage of the DNS hierarchy the name will most likely be able to be resolved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662DD83-1B18-4FB6-8AAE-7F86A550E6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793289"/>
              </p:ext>
            </p:extLst>
          </p:nvPr>
        </p:nvGraphicFramePr>
        <p:xfrm>
          <a:off x="597836" y="2457420"/>
          <a:ext cx="11231612" cy="4193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15806">
                  <a:extLst>
                    <a:ext uri="{9D8B030D-6E8A-4147-A177-3AD203B41FA5}">
                      <a16:colId xmlns:a16="http://schemas.microsoft.com/office/drawing/2014/main" val="1356574340"/>
                    </a:ext>
                  </a:extLst>
                </a:gridCol>
                <a:gridCol w="5615806">
                  <a:extLst>
                    <a:ext uri="{9D8B030D-6E8A-4147-A177-3AD203B41FA5}">
                      <a16:colId xmlns:a16="http://schemas.microsoft.com/office/drawing/2014/main" val="3536332812"/>
                    </a:ext>
                  </a:extLst>
                </a:gridCol>
              </a:tblGrid>
              <a:tr h="1048402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A website you haven’t visited recently, but a colleague on the same network has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2 - router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398033"/>
                  </a:ext>
                </a:extLst>
              </a:tr>
              <a:tr h="1048402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A website you/nor people in your region visit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4 – authoritative name server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021019"/>
                  </a:ext>
                </a:extLst>
              </a:tr>
              <a:tr h="1048402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Clicking a link on a webpage that you just loaded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1 – browser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9816204"/>
                  </a:ext>
                </a:extLst>
              </a:tr>
              <a:tr h="1048402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A website that you haven’t visited, but many people in your region do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>
                          <a:solidFill>
                            <a:schemeClr val="bg1"/>
                          </a:solidFill>
                        </a:rPr>
                        <a:t>3 – ISP’s DNS server/resolver</a:t>
                      </a:r>
                      <a:endParaRPr lang="en-GB" sz="2400" b="0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1420494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BEBF1C3B-2EDC-4B0E-88A6-ACBD74EDBFBB}"/>
              </a:ext>
            </a:extLst>
          </p:cNvPr>
          <p:cNvSpPr/>
          <p:nvPr/>
        </p:nvSpPr>
        <p:spPr>
          <a:xfrm>
            <a:off x="6223000" y="2472700"/>
            <a:ext cx="5606448" cy="10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?</a:t>
            </a:r>
            <a:endParaRPr lang="en-GB" sz="36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BCD76F-E0A3-48B9-95F2-CF3E6B6B83CE}"/>
              </a:ext>
            </a:extLst>
          </p:cNvPr>
          <p:cNvSpPr/>
          <p:nvPr/>
        </p:nvSpPr>
        <p:spPr>
          <a:xfrm>
            <a:off x="6223000" y="3523193"/>
            <a:ext cx="5606448" cy="10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?</a:t>
            </a:r>
            <a:endParaRPr lang="en-GB" sz="36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2C19A-D6BE-4578-B867-545BD6E8B3C8}"/>
              </a:ext>
            </a:extLst>
          </p:cNvPr>
          <p:cNvSpPr/>
          <p:nvPr/>
        </p:nvSpPr>
        <p:spPr>
          <a:xfrm>
            <a:off x="6223001" y="4563689"/>
            <a:ext cx="5606448" cy="10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?</a:t>
            </a:r>
            <a:endParaRPr lang="en-GB" sz="3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88061EC-5C54-443F-A4F9-758B10C80921}"/>
              </a:ext>
            </a:extLst>
          </p:cNvPr>
          <p:cNvSpPr/>
          <p:nvPr/>
        </p:nvSpPr>
        <p:spPr>
          <a:xfrm>
            <a:off x="6223001" y="5613557"/>
            <a:ext cx="5606448" cy="1016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9671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animBg="1"/>
      <p:bldP spid="10" grpId="0" animBg="1"/>
      <p:bldP spid="11" grpId="0" animBg="1"/>
      <p:bldP spid="12" grpId="0" animBg="1"/>
    </p:bld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was IPv6 created and how many addresses can it represent?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noProof="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noProof="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Primarily to address issue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of being </a:t>
            </a: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too few IPv4 addresses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but also allows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more efficient routing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better security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,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simpler network configuration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(DHCP servers not required). There are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2</a:t>
            </a:r>
            <a:r>
              <a:rPr lang="en-US" sz="3600" baseline="300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128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 different IPv6 addresses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or 340 undecillion (3.4 x 10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38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)</a:t>
            </a: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61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CAAC4A0-2EAC-4BB1-8A92-80798B59A0DC}"/>
              </a:ext>
            </a:extLst>
          </p:cNvPr>
          <p:cNvSpPr/>
          <p:nvPr/>
        </p:nvSpPr>
        <p:spPr>
          <a:xfrm>
            <a:off x="0" y="-1"/>
            <a:ext cx="12192000" cy="10235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Questions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46DA04-47B8-4039-8010-1F557DE89B59}"/>
              </a:ext>
            </a:extLst>
          </p:cNvPr>
          <p:cNvCxnSpPr/>
          <p:nvPr/>
        </p:nvCxnSpPr>
        <p:spPr>
          <a:xfrm>
            <a:off x="0" y="1023581"/>
            <a:ext cx="12192000" cy="0"/>
          </a:xfrm>
          <a:prstGeom prst="line">
            <a:avLst/>
          </a:prstGeom>
          <a:ln>
            <a:solidFill>
              <a:srgbClr val="00B0F0"/>
            </a:solidFill>
          </a:ln>
          <a:effectLst>
            <a:glow rad="63500">
              <a:srgbClr val="00B0F0">
                <a:alpha val="4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023561"/>
            <a:ext cx="12192001" cy="58344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is a dual IPv6 address and why were they created?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An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IPv6 address that also contains an IPv4 address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 – this is for 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srgbClr val="00CC00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backwards compatibility</a:t>
            </a:r>
            <a:r>
              <a:rPr kumimoji="0" lang="en-US" sz="36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Bold SemiConden" panose="020B0502040204020203" pitchFamily="34" charset="0"/>
              </a:rPr>
              <a:t>. If hardware doesn’t support IPv6, then it can use the IPv4 address instead</a:t>
            </a:r>
          </a:p>
        </p:txBody>
      </p:sp>
    </p:spTree>
    <p:extLst>
      <p:ext uri="{BB962C8B-B14F-4D97-AF65-F5344CB8AC3E}">
        <p14:creationId xmlns:p14="http://schemas.microsoft.com/office/powerpoint/2010/main" val="310859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State whether the following IPv6 addresses are valid – give reason if invalid</a:t>
            </a:r>
            <a:b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</a:b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2001:db8:3333:4444:CCCC:DDDD:EEEE:FFFF</a:t>
            </a:r>
          </a:p>
          <a:p>
            <a:pPr lvl="0"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A:A:A:A:A:A:A:A:A</a:t>
            </a:r>
          </a:p>
          <a:p>
            <a:pPr lvl="0"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::</a:t>
            </a:r>
          </a:p>
          <a:p>
            <a:pPr lvl="0"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2001::DB8::38EA</a:t>
            </a:r>
          </a:p>
          <a:p>
            <a:pPr lvl="0"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::11.22.33.44</a:t>
            </a: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E25227-171B-470F-A105-7F3C54730D45}"/>
              </a:ext>
            </a:extLst>
          </p:cNvPr>
          <p:cNvSpPr/>
          <p:nvPr/>
        </p:nvSpPr>
        <p:spPr>
          <a:xfrm>
            <a:off x="7853423" y="98385"/>
            <a:ext cx="4338577" cy="67596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Valid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9 groups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all 0s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2 groups of 0s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dual address</a:t>
            </a:r>
          </a:p>
        </p:txBody>
      </p:sp>
    </p:spTree>
    <p:extLst>
      <p:ext uri="{BB962C8B-B14F-4D97-AF65-F5344CB8AC3E}">
        <p14:creationId xmlns:p14="http://schemas.microsoft.com/office/powerpoint/2010/main" val="47179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6" grpId="0" build="p"/>
    </p:bld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2001:0db8:0001:00000::0ab9</a:t>
            </a:r>
          </a:p>
          <a:p>
            <a:pPr lvl="0">
              <a:defRPr/>
            </a:pPr>
            <a:endParaRPr kumimoji="0" lang="en-US" sz="3600" b="0" i="0" u="none" strike="noStrike" kern="1200" cap="none" spc="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AB:CD.EF:1.2.3.4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2001:0dg8:0001:00000::0ab9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E25227-171B-470F-A105-7F3C54730D45}"/>
              </a:ext>
            </a:extLst>
          </p:cNvPr>
          <p:cNvSpPr/>
          <p:nvPr/>
        </p:nvSpPr>
        <p:spPr>
          <a:xfrm>
            <a:off x="7853423" y="-5"/>
            <a:ext cx="4338577" cy="6857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5 chars in 4</a:t>
            </a:r>
            <a:r>
              <a:rPr lang="en-US" sz="3600" baseline="300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th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group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uses “.” in IPv6 portion</a:t>
            </a:r>
          </a:p>
          <a:p>
            <a:pPr lvl="0"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lvl="0">
              <a:defRPr/>
            </a:pPr>
            <a:r>
              <a:rPr lang="en-US" sz="3600" dirty="0">
                <a:solidFill>
                  <a:srgbClr val="FF0000"/>
                </a:solidFill>
                <a:latin typeface="Bahnschrift SemiBold SemiConden" panose="020B0502040204020203" pitchFamily="34" charset="0"/>
              </a:rPr>
              <a:t>Invalid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– “g” isn’t valid hex character</a:t>
            </a:r>
          </a:p>
        </p:txBody>
      </p:sp>
    </p:spTree>
    <p:extLst>
      <p:ext uri="{BB962C8B-B14F-4D97-AF65-F5344CB8AC3E}">
        <p14:creationId xmlns:p14="http://schemas.microsoft.com/office/powerpoint/2010/main" val="373030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6" grpId="0" build="p"/>
    </p:bld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What is DNS and how are DNS requests resolved?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A way of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mapping a domain name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(easy for humans to remember) </a:t>
            </a:r>
            <a:r>
              <a:rPr lang="en-US" sz="3600" dirty="0">
                <a:solidFill>
                  <a:srgbClr val="00B0F0"/>
                </a:solidFill>
                <a:latin typeface="Bahnschrift SemiBold SemiConden" panose="020B0502040204020203" pitchFamily="34" charset="0"/>
              </a:rPr>
              <a:t>to an IP address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(used for network routing). The following stages will be checked to see if it knows the IP address for this domain – if it does, this answer will be returned and other stages don’t need to be checked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Browser/OS records/cache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Router’s DNS server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ISP’s DNS server (resolver)</a:t>
            </a:r>
          </a:p>
          <a:p>
            <a:pPr marL="514350" lvl="0" indent="-514350">
              <a:buFont typeface="+mj-lt"/>
              <a:buAutoNum type="arabicPeriod"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Root server 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  <a:sym typeface="Wingdings" panose="05000000000000000000" pitchFamily="2" charset="2"/>
              </a:rPr>
              <a:t> top-level domain (TLD) server  authoritative name server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69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5EB226-2FC0-4AA9-AF00-23317E7B6D94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8A5BE5E-5A6B-41F9-B4E2-435734AD1812}"/>
              </a:ext>
            </a:extLst>
          </p:cNvPr>
          <p:cNvSpPr/>
          <p:nvPr/>
        </p:nvSpPr>
        <p:spPr>
          <a:xfrm>
            <a:off x="-1" y="1"/>
            <a:ext cx="12192001" cy="68579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Why are DNS records cached?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dirty="0">
              <a:solidFill>
                <a:prstClr val="white"/>
              </a:solidFill>
              <a:latin typeface="Bahnschrift SemiBold SemiConden" panose="020B0502040204020203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To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reduce load on DNS servers</a:t>
            </a:r>
            <a:r>
              <a:rPr lang="en-US" sz="3600" dirty="0">
                <a:solidFill>
                  <a:prstClr val="white"/>
                </a:solidFill>
                <a:latin typeface="Bahnschrift SemiBold SemiConden" panose="020B0502040204020203" pitchFamily="34" charset="0"/>
              </a:rPr>
              <a:t> and </a:t>
            </a:r>
            <a:r>
              <a:rPr lang="en-US" sz="3600" dirty="0">
                <a:solidFill>
                  <a:srgbClr val="00CC00"/>
                </a:solidFill>
                <a:latin typeface="Bahnschrift SemiBold SemiConden" panose="020B0502040204020203" pitchFamily="34" charset="0"/>
              </a:rPr>
              <a:t>improve DNS query response time</a:t>
            </a:r>
          </a:p>
        </p:txBody>
      </p:sp>
    </p:spTree>
    <p:extLst>
      <p:ext uri="{BB962C8B-B14F-4D97-AF65-F5344CB8AC3E}">
        <p14:creationId xmlns:p14="http://schemas.microsoft.com/office/powerpoint/2010/main" val="380304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</p:bld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F8BDD96-D269-4B7A-A44F-BD710354EF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6424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31172</TotalTime>
  <Words>18907</Words>
  <Application>Microsoft Office PowerPoint</Application>
  <PresentationFormat>Widescreen</PresentationFormat>
  <Paragraphs>1920</Paragraphs>
  <Slides>345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345</vt:i4>
      </vt:variant>
    </vt:vector>
  </HeadingPairs>
  <TitlesOfParts>
    <vt:vector size="353" baseType="lpstr">
      <vt:lpstr>Agency FB</vt:lpstr>
      <vt:lpstr>Arial</vt:lpstr>
      <vt:lpstr>Bahnschrift SemiBold Condensed</vt:lpstr>
      <vt:lpstr>Bahnschrift SemiBold SemiConden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</dc:creator>
  <cp:lastModifiedBy>josh</cp:lastModifiedBy>
  <cp:revision>694</cp:revision>
  <dcterms:created xsi:type="dcterms:W3CDTF">2021-12-29T05:46:15Z</dcterms:created>
  <dcterms:modified xsi:type="dcterms:W3CDTF">2025-05-28T06:15:21Z</dcterms:modified>
</cp:coreProperties>
</file>